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0" r:id="rId1"/>
  </p:sldMasterIdLst>
  <p:sldIdLst>
    <p:sldId id="256" r:id="rId2"/>
    <p:sldId id="297" r:id="rId3"/>
    <p:sldId id="298" r:id="rId4"/>
    <p:sldId id="257" r:id="rId5"/>
    <p:sldId id="258" r:id="rId6"/>
    <p:sldId id="259" r:id="rId7"/>
    <p:sldId id="260" r:id="rId8"/>
    <p:sldId id="261" r:id="rId9"/>
    <p:sldId id="262" r:id="rId10"/>
    <p:sldId id="263" r:id="rId11"/>
    <p:sldId id="264" r:id="rId12"/>
    <p:sldId id="265" r:id="rId13"/>
    <p:sldId id="276" r:id="rId14"/>
    <p:sldId id="267" r:id="rId15"/>
    <p:sldId id="268" r:id="rId16"/>
    <p:sldId id="269" r:id="rId17"/>
    <p:sldId id="270" r:id="rId18"/>
    <p:sldId id="271" r:id="rId19"/>
    <p:sldId id="272" r:id="rId20"/>
    <p:sldId id="273" r:id="rId21"/>
    <p:sldId id="274" r:id="rId22"/>
    <p:sldId id="275" r:id="rId23"/>
    <p:sldId id="266" r:id="rId24"/>
    <p:sldId id="277" r:id="rId25"/>
    <p:sldId id="278" r:id="rId26"/>
    <p:sldId id="279" r:id="rId27"/>
    <p:sldId id="280" r:id="rId28"/>
    <p:sldId id="281" r:id="rId29"/>
    <p:sldId id="282" r:id="rId30"/>
    <p:sldId id="283" r:id="rId31"/>
    <p:sldId id="284" r:id="rId32"/>
    <p:sldId id="285" r:id="rId33"/>
    <p:sldId id="287" r:id="rId34"/>
    <p:sldId id="288" r:id="rId35"/>
    <p:sldId id="296" r:id="rId36"/>
    <p:sldId id="289" r:id="rId37"/>
    <p:sldId id="290" r:id="rId38"/>
    <p:sldId id="291" r:id="rId39"/>
    <p:sldId id="292" r:id="rId40"/>
    <p:sldId id="293" r:id="rId41"/>
    <p:sldId id="294" r:id="rId42"/>
    <p:sldId id="295" r:id="rId43"/>
    <p:sldId id="286" r:id="rId44"/>
  </p:sldIdLst>
  <p:sldSz cx="18288000" cy="10287000"/>
  <p:notesSz cx="6858000" cy="9144000"/>
  <p:embeddedFontLst>
    <p:embeddedFont>
      <p:font typeface="Century Gothic" panose="020B0502020202020204" pitchFamily="34" charset="0"/>
      <p:regular r:id="rId45"/>
      <p:bold r:id="rId46"/>
      <p:italic r:id="rId47"/>
      <p:boldItalic r:id="rId48"/>
    </p:embeddedFont>
    <p:embeddedFont>
      <p:font typeface="Proxima Nova" panose="020B0604020202020204" charset="0"/>
      <p:regular r:id="rId49"/>
    </p:embeddedFont>
    <p:embeddedFont>
      <p:font typeface="Proxima Nova Bold" panose="020B0604020202020204" charset="0"/>
      <p:regular r:id="rId50"/>
    </p:embeddedFont>
    <p:embeddedFont>
      <p:font typeface="Wingdings 3" panose="05040102010807070707" pitchFamily="18" charset="2"/>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94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8288000" cy="10287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732433" y="3149600"/>
            <a:ext cx="13238487" cy="4016472"/>
          </a:xfrm>
        </p:spPr>
        <p:txBody>
          <a:bodyPr anchor="b"/>
          <a:lstStyle>
            <a:lvl1pPr>
              <a:defRPr sz="8100"/>
            </a:lvl1pPr>
          </a:lstStyle>
          <a:p>
            <a:r>
              <a:rPr lang="en-US"/>
              <a:t>Click to edit Master title style</a:t>
            </a:r>
            <a:endParaRPr lang="en-US" dirty="0"/>
          </a:p>
        </p:txBody>
      </p:sp>
      <p:sp>
        <p:nvSpPr>
          <p:cNvPr id="3" name="Subtitle 2"/>
          <p:cNvSpPr>
            <a:spLocks noGrp="1"/>
          </p:cNvSpPr>
          <p:nvPr>
            <p:ph type="subTitle" idx="1"/>
          </p:nvPr>
        </p:nvSpPr>
        <p:spPr bwMode="gray">
          <a:xfrm>
            <a:off x="1732433" y="7166070"/>
            <a:ext cx="13238487" cy="1292130"/>
          </a:xfrm>
        </p:spPr>
        <p:txBody>
          <a:bodyPr anchor="t"/>
          <a:lstStyle>
            <a:lvl1pPr marL="0" indent="0" algn="l">
              <a:buNone/>
              <a:defRPr cap="all">
                <a:solidFill>
                  <a:schemeClr val="accent1">
                    <a:lumMod val="60000"/>
                    <a:lumOff val="4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5238477" y="2688337"/>
            <a:ext cx="1485899" cy="457199"/>
          </a:xfrm>
        </p:spPr>
        <p:txBody>
          <a:bodyPr anchor="t"/>
          <a:lstStyle>
            <a:lvl1pPr algn="l">
              <a:defRPr b="0" i="0">
                <a:solidFill>
                  <a:schemeClr val="bg1">
                    <a:alpha val="60000"/>
                  </a:schemeClr>
                </a:solidFill>
              </a:defRPr>
            </a:lvl1p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bwMode="gray">
          <a:xfrm rot="5400000">
            <a:off x="13427964" y="4841749"/>
            <a:ext cx="5789693" cy="457202"/>
          </a:xfrm>
        </p:spPr>
        <p:txBody>
          <a:bodyPr/>
          <a:lstStyle>
            <a:lvl1pPr>
              <a:defRPr b="0" i="0">
                <a:solidFill>
                  <a:schemeClr val="bg1">
                    <a:alpha val="60000"/>
                  </a:schemeClr>
                </a:solidFill>
              </a:defRPr>
            </a:lvl1pPr>
          </a:lstStyle>
          <a:p>
            <a:endParaRPr lang="en-US"/>
          </a:p>
        </p:txBody>
      </p:sp>
      <p:sp>
        <p:nvSpPr>
          <p:cNvPr id="11" name="Rectangle 10"/>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5528811" y="443594"/>
            <a:ext cx="1257299" cy="1151531"/>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4843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2" y="7454891"/>
            <a:ext cx="13238489"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2" y="1028700"/>
            <a:ext cx="13238489" cy="5143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1" y="8304998"/>
            <a:ext cx="13238487" cy="740568"/>
          </a:xfrm>
        </p:spPr>
        <p:txBody>
          <a:bodyPr>
            <a:normAutofit/>
          </a:bodyPr>
          <a:lstStyle>
            <a:lvl1pPr marL="0" indent="0">
              <a:buNone/>
              <a:defRPr sz="1800">
                <a:solidFill>
                  <a:schemeClr val="accent1">
                    <a:lumMod val="60000"/>
                    <a:lumOff val="40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06925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8288000" cy="10287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23197" y="1595126"/>
            <a:ext cx="13247724" cy="2059479"/>
          </a:xfrm>
        </p:spPr>
        <p:txBody>
          <a:bodyPr/>
          <a:lstStyle>
            <a:lvl1pPr>
              <a:defRPr sz="6000"/>
            </a:lvl1pPr>
          </a:lstStyle>
          <a:p>
            <a:r>
              <a:rPr lang="en-US"/>
              <a:t>Click to edit Master title style</a:t>
            </a:r>
            <a:endParaRPr lang="en-US" dirty="0"/>
          </a:p>
        </p:txBody>
      </p:sp>
      <p:sp>
        <p:nvSpPr>
          <p:cNvPr id="8" name="Text Placeholder 3"/>
          <p:cNvSpPr>
            <a:spLocks noGrp="1"/>
          </p:cNvSpPr>
          <p:nvPr>
            <p:ph type="body" sz="half" idx="2"/>
          </p:nvPr>
        </p:nvSpPr>
        <p:spPr>
          <a:xfrm>
            <a:off x="1732432" y="5314950"/>
            <a:ext cx="13238489" cy="371475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9445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8288000" cy="10287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322349" y="911004"/>
            <a:ext cx="1202868" cy="2308324"/>
          </a:xfrm>
          <a:prstGeom prst="rect">
            <a:avLst/>
          </a:prstGeom>
          <a:noFill/>
        </p:spPr>
        <p:txBody>
          <a:bodyPr wrap="square" rtlCol="0">
            <a:spAutoFit/>
          </a:bodyPr>
          <a:lstStyle/>
          <a:p>
            <a:pPr algn="r"/>
            <a:r>
              <a:rPr lang="en-US" sz="14400" b="0" i="0" dirty="0">
                <a:solidFill>
                  <a:schemeClr val="accent1">
                    <a:lumMod val="60000"/>
                    <a:lumOff val="40000"/>
                  </a:schemeClr>
                </a:solidFill>
                <a:latin typeface="Arial"/>
                <a:cs typeface="Arial"/>
              </a:rPr>
              <a:t>“</a:t>
            </a:r>
          </a:p>
        </p:txBody>
      </p:sp>
      <p:sp>
        <p:nvSpPr>
          <p:cNvPr id="13" name="TextBox 12"/>
          <p:cNvSpPr txBox="1"/>
          <p:nvPr/>
        </p:nvSpPr>
        <p:spPr bwMode="gray">
          <a:xfrm>
            <a:off x="14826688" y="3920681"/>
            <a:ext cx="979145" cy="2308324"/>
          </a:xfrm>
          <a:prstGeom prst="rect">
            <a:avLst/>
          </a:prstGeom>
          <a:noFill/>
        </p:spPr>
        <p:txBody>
          <a:bodyPr wrap="square" rtlCol="0">
            <a:spAutoFit/>
          </a:bodyPr>
          <a:lstStyle/>
          <a:p>
            <a:pPr algn="r"/>
            <a:r>
              <a:rPr lang="en-US" sz="144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2372817" y="1473201"/>
            <a:ext cx="12680859" cy="4044948"/>
          </a:xfrm>
        </p:spPr>
        <p:txBody>
          <a:bodyPr/>
          <a:lstStyle>
            <a:lvl1pPr>
              <a:defRPr sz="6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918918" y="5518149"/>
            <a:ext cx="11596829" cy="513261"/>
          </a:xfrm>
        </p:spPr>
        <p:txBody>
          <a:bodyPr anchor="t">
            <a:normAutofit/>
          </a:bodyPr>
          <a:lstStyle>
            <a:lvl1pPr marL="0" indent="0">
              <a:buNone/>
              <a:defRPr lang="en-US" sz="2100" b="0" i="0" kern="1200" cap="small" dirty="0">
                <a:solidFill>
                  <a:schemeClr val="accent1">
                    <a:lumMod val="60000"/>
                    <a:lumOff val="40000"/>
                  </a:schemeClr>
                </a:solidFill>
                <a:latin typeface="+mn-lt"/>
                <a:ea typeface="+mn-ea"/>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0" name="Text Placeholder 3"/>
          <p:cNvSpPr>
            <a:spLocks noGrp="1"/>
          </p:cNvSpPr>
          <p:nvPr>
            <p:ph type="body" sz="half" idx="2"/>
          </p:nvPr>
        </p:nvSpPr>
        <p:spPr>
          <a:xfrm>
            <a:off x="1732432" y="7543799"/>
            <a:ext cx="13867346" cy="1496786"/>
          </a:xfrm>
        </p:spPr>
        <p:txBody>
          <a:bodyPr anchor="ct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26415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1" y="3556001"/>
            <a:ext cx="13238490" cy="27337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537451"/>
            <a:ext cx="13238489" cy="1290600"/>
          </a:xfrm>
        </p:spPr>
        <p:txBody>
          <a:bodyPr anchor="t"/>
          <a:lstStyle>
            <a:lvl1pPr marL="0" indent="0" algn="l">
              <a:buNone/>
              <a:defRPr sz="3000" cap="none">
                <a:solidFill>
                  <a:schemeClr val="accent1">
                    <a:lumMod val="60000"/>
                    <a:lumOff val="4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4405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732432" y="1460502"/>
            <a:ext cx="13238489" cy="1060446"/>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32431" y="3905253"/>
            <a:ext cx="4712817"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1732430" y="4769647"/>
            <a:ext cx="4712819" cy="427094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6769082" y="3905250"/>
            <a:ext cx="4720514"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6769082" y="4769645"/>
            <a:ext cx="4720514" cy="427094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1832203" y="3905252"/>
            <a:ext cx="4718595"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1832494" y="4769643"/>
            <a:ext cx="4718304" cy="427094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6605956" y="3854450"/>
            <a:ext cx="0" cy="523874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658602" y="3854450"/>
            <a:ext cx="0" cy="523874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7/15/2024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06229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732432" y="1460502"/>
            <a:ext cx="13238489" cy="1060446"/>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32431" y="6799266"/>
            <a:ext cx="4575657"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Picture Placeholder 2"/>
          <p:cNvSpPr>
            <a:spLocks noGrp="1" noChangeAspect="1"/>
          </p:cNvSpPr>
          <p:nvPr>
            <p:ph type="pic" idx="15"/>
          </p:nvPr>
        </p:nvSpPr>
        <p:spPr>
          <a:xfrm>
            <a:off x="2001830" y="3905250"/>
            <a:ext cx="4036863" cy="238726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1732431" y="7663659"/>
            <a:ext cx="4575657" cy="137692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6853298" y="6799267"/>
            <a:ext cx="4575657" cy="864395"/>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1" name="Picture Placeholder 2"/>
          <p:cNvSpPr>
            <a:spLocks noGrp="1" noChangeAspect="1"/>
          </p:cNvSpPr>
          <p:nvPr>
            <p:ph type="pic" idx="21"/>
          </p:nvPr>
        </p:nvSpPr>
        <p:spPr>
          <a:xfrm>
            <a:off x="7122694" y="3905250"/>
            <a:ext cx="4036865" cy="238726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6855258" y="7663658"/>
            <a:ext cx="4575657" cy="137692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1974163" y="6799268"/>
            <a:ext cx="4576643"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2" name="Picture Placeholder 2"/>
          <p:cNvSpPr>
            <a:spLocks noGrp="1" noChangeAspect="1"/>
          </p:cNvSpPr>
          <p:nvPr>
            <p:ph type="pic" idx="22"/>
          </p:nvPr>
        </p:nvSpPr>
        <p:spPr>
          <a:xfrm>
            <a:off x="12244547" y="3905250"/>
            <a:ext cx="4036863" cy="238726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1974163" y="7663656"/>
            <a:ext cx="4576644" cy="137692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43" name="Straight Connector 42"/>
          <p:cNvCxnSpPr/>
          <p:nvPr/>
        </p:nvCxnSpPr>
        <p:spPr>
          <a:xfrm>
            <a:off x="6608747" y="3854450"/>
            <a:ext cx="0" cy="523874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1696703" y="3854450"/>
            <a:ext cx="0" cy="523874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7/15/2024</a:t>
            </a:fld>
            <a:endParaRPr lang="en-US"/>
          </a:p>
        </p:txBody>
      </p:sp>
      <p:sp>
        <p:nvSpPr>
          <p:cNvPr id="8" name="Footer Placeholder 7"/>
          <p:cNvSpPr>
            <a:spLocks noGrp="1"/>
          </p:cNvSpPr>
          <p:nvPr>
            <p:ph type="ftr" sz="quarter" idx="11"/>
          </p:nvPr>
        </p:nvSpPr>
        <p:spPr>
          <a:xfrm>
            <a:off x="841667" y="9587758"/>
            <a:ext cx="5466423" cy="457202"/>
          </a:xfrm>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5655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32432" y="1460502"/>
            <a:ext cx="13238489" cy="1060446"/>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732432" y="3905250"/>
            <a:ext cx="13238489" cy="512445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043159" y="9587758"/>
            <a:ext cx="1485899" cy="457199"/>
          </a:xfrm>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4063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2877853" y="1917701"/>
            <a:ext cx="2114948" cy="712288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732432" y="1917701"/>
            <a:ext cx="9384038" cy="71228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5979657" y="9587758"/>
            <a:ext cx="1488203" cy="457199"/>
          </a:xfrm>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4689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732432" y="3905250"/>
            <a:ext cx="13238489" cy="5124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449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8288000" cy="10287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2" y="4016468"/>
            <a:ext cx="6526538" cy="3425736"/>
          </a:xfrm>
        </p:spPr>
        <p:txBody>
          <a:bodyPr anchor="ctr"/>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343339" y="4016466"/>
            <a:ext cx="5636318" cy="3425736"/>
          </a:xfrm>
        </p:spPr>
        <p:txBody>
          <a:bodyPr anchor="ctr"/>
          <a:lstStyle>
            <a:lvl1pPr marL="0" indent="0" algn="l">
              <a:buNone/>
              <a:defRPr sz="3000" cap="all">
                <a:solidFill>
                  <a:schemeClr val="accent1">
                    <a:lumMod val="60000"/>
                    <a:lumOff val="4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9456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32431" y="3905251"/>
            <a:ext cx="7237737" cy="512445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13069" y="3905250"/>
            <a:ext cx="7237739" cy="5124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2029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32432" y="3905250"/>
            <a:ext cx="7237736"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32431" y="4769644"/>
            <a:ext cx="7237737" cy="426005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13069" y="3905250"/>
            <a:ext cx="723773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13069" y="4769644"/>
            <a:ext cx="7237739" cy="4260059"/>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1725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732432" y="1460502"/>
            <a:ext cx="13142120" cy="1060446"/>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7/15/2024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795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624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3" y="1943100"/>
            <a:ext cx="4189737" cy="24003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8671719" y="2171700"/>
            <a:ext cx="7785099" cy="6858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732431" y="4693921"/>
            <a:ext cx="4189737" cy="4343399"/>
          </a:xfrm>
        </p:spPr>
        <p:txBody>
          <a:bodyPr/>
          <a:lstStyle>
            <a:lvl1pPr marL="0" indent="0">
              <a:buNone/>
              <a:defRPr sz="2100">
                <a:solidFill>
                  <a:schemeClr val="accent1">
                    <a:lumMod val="60000"/>
                    <a:lumOff val="40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146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3" y="2540000"/>
            <a:ext cx="5797701" cy="2603501"/>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821806" y="1714500"/>
            <a:ext cx="484079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732431" y="5486400"/>
            <a:ext cx="5788818" cy="2057400"/>
          </a:xfrm>
        </p:spPr>
        <p:txBody>
          <a:bodyPr>
            <a:normAutofit/>
          </a:bodyPr>
          <a:lstStyle>
            <a:lvl1pPr marL="0" indent="0">
              <a:buNone/>
              <a:defRPr sz="2100">
                <a:solidFill>
                  <a:schemeClr val="accent1">
                    <a:lumMod val="60000"/>
                    <a:lumOff val="40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9329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8288000" cy="10287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732432" y="1460502"/>
            <a:ext cx="13142120" cy="106044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732432" y="3905250"/>
            <a:ext cx="13142120" cy="5124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979657" y="9587758"/>
            <a:ext cx="1485899" cy="457199"/>
          </a:xfrm>
          <a:prstGeom prst="rect">
            <a:avLst/>
          </a:prstGeom>
        </p:spPr>
        <p:txBody>
          <a:bodyPr vert="horz" lIns="91440" tIns="45720" rIns="91440" bIns="45720" rtlCol="0" anchor="ctr"/>
          <a:lstStyle>
            <a:lvl1pPr algn="r">
              <a:defRPr sz="1500" b="1" i="0">
                <a:solidFill>
                  <a:schemeClr val="accent1"/>
                </a:solidFill>
              </a:defRPr>
            </a:lvl1pPr>
          </a:lstStyle>
          <a:p>
            <a:fld id="{1D8BD707-D9CF-40AE-B4C6-C98DA3205C09}" type="datetimeFigureOut">
              <a:rPr lang="en-US" smtClean="0"/>
              <a:pPr/>
              <a:t>7/15/2024</a:t>
            </a:fld>
            <a:endParaRPr lang="en-US"/>
          </a:p>
        </p:txBody>
      </p:sp>
      <p:sp>
        <p:nvSpPr>
          <p:cNvPr id="5" name="Footer Placeholder 4"/>
          <p:cNvSpPr>
            <a:spLocks noGrp="1"/>
          </p:cNvSpPr>
          <p:nvPr>
            <p:ph type="ftr" sz="quarter" idx="3"/>
          </p:nvPr>
        </p:nvSpPr>
        <p:spPr>
          <a:xfrm>
            <a:off x="841666" y="9587758"/>
            <a:ext cx="5789693" cy="457202"/>
          </a:xfrm>
          <a:prstGeom prst="rect">
            <a:avLst/>
          </a:prstGeom>
        </p:spPr>
        <p:txBody>
          <a:bodyPr vert="horz" lIns="91440" tIns="45720" rIns="91440" bIns="45720" rtlCol="0" anchor="ctr"/>
          <a:lstStyle>
            <a:lvl1pPr algn="l">
              <a:defRPr sz="1500" b="1" i="0">
                <a:solidFill>
                  <a:schemeClr val="accent1"/>
                </a:solidFill>
              </a:defRPr>
            </a:lvl1pPr>
          </a:lstStyle>
          <a:p>
            <a:endParaRPr lang="en-US"/>
          </a:p>
        </p:txBody>
      </p:sp>
      <p:sp>
        <p:nvSpPr>
          <p:cNvPr id="21" name="Rectangle 20"/>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086750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6858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b="0" i="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svg"/><Relationship Id="rId7" Type="http://schemas.openxmlformats.org/officeDocument/2006/relationships/image" Target="../media/image38.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svg"/><Relationship Id="rId7" Type="http://schemas.openxmlformats.org/officeDocument/2006/relationships/image" Target="../media/image7.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6.sv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svg"/><Relationship Id="rId7" Type="http://schemas.openxmlformats.org/officeDocument/2006/relationships/image" Target="../media/image15.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8.svg"/><Relationship Id="rId7" Type="http://schemas.openxmlformats.org/officeDocument/2006/relationships/image" Target="../media/image7.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6.svg"/><Relationship Id="rId7" Type="http://schemas.openxmlformats.org/officeDocument/2006/relationships/image" Target="../media/image15.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svg"/><Relationship Id="rId7" Type="http://schemas.openxmlformats.org/officeDocument/2006/relationships/image" Target="../media/image38.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svg"/><Relationship Id="rId7" Type="http://schemas.openxmlformats.org/officeDocument/2006/relationships/image" Target="../media/image7.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6.sv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9.svg"/><Relationship Id="rId7" Type="http://schemas.openxmlformats.org/officeDocument/2006/relationships/image" Target="../media/image15.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0.sv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8.svg"/><Relationship Id="rId7" Type="http://schemas.openxmlformats.org/officeDocument/2006/relationships/image" Target="../media/image7.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0.sv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6.svg"/><Relationship Id="rId7" Type="http://schemas.openxmlformats.org/officeDocument/2006/relationships/image" Target="../media/image15.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8.sv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1.svg"/><Relationship Id="rId7" Type="http://schemas.openxmlformats.org/officeDocument/2006/relationships/image" Target="../media/image38.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5.sv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svg"/><Relationship Id="rId7" Type="http://schemas.openxmlformats.org/officeDocument/2006/relationships/image" Target="../media/image7.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6.svg"/><Relationship Id="rId10" Type="http://schemas.openxmlformats.org/officeDocument/2006/relationships/image" Target="../media/image69.png"/><Relationship Id="rId4" Type="http://schemas.openxmlformats.org/officeDocument/2006/relationships/image" Target="../media/image45.png"/><Relationship Id="rId9" Type="http://schemas.openxmlformats.org/officeDocument/2006/relationships/image" Target="../media/image11.svg"/></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9.svg"/><Relationship Id="rId7" Type="http://schemas.openxmlformats.org/officeDocument/2006/relationships/image" Target="../media/image15.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9.svg"/><Relationship Id="rId7" Type="http://schemas.openxmlformats.org/officeDocument/2006/relationships/image" Target="../media/image15.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0.sv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8.svg"/><Relationship Id="rId7" Type="http://schemas.openxmlformats.org/officeDocument/2006/relationships/image" Target="../media/image7.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0.sv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6.svg"/><Relationship Id="rId7" Type="http://schemas.openxmlformats.org/officeDocument/2006/relationships/image" Target="../media/image15.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8.sv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1.svg"/><Relationship Id="rId7" Type="http://schemas.openxmlformats.org/officeDocument/2006/relationships/image" Target="../media/image38.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5.sv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svg"/><Relationship Id="rId7" Type="http://schemas.openxmlformats.org/officeDocument/2006/relationships/image" Target="../media/image7.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6.svg"/><Relationship Id="rId10" Type="http://schemas.openxmlformats.org/officeDocument/2006/relationships/image" Target="../media/image80.png"/><Relationship Id="rId4" Type="http://schemas.openxmlformats.org/officeDocument/2006/relationships/image" Target="../media/image45.png"/><Relationship Id="rId9" Type="http://schemas.openxmlformats.org/officeDocument/2006/relationships/image" Target="../media/image11.svg"/></Relationships>
</file>

<file path=ppt/slides/_rels/slide4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7.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svg"/><Relationship Id="rId7" Type="http://schemas.openxmlformats.org/officeDocument/2006/relationships/image" Target="../media/image15.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8.sv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3773782">
            <a:off x="-2636533" y="-3185942"/>
            <a:ext cx="7273962" cy="6996229"/>
          </a:xfrm>
          <a:custGeom>
            <a:avLst/>
            <a:gdLst/>
            <a:ahLst/>
            <a:cxnLst/>
            <a:rect l="l" t="t" r="r" b="b"/>
            <a:pathLst>
              <a:path w="7273962" h="6996229">
                <a:moveTo>
                  <a:pt x="0" y="0"/>
                </a:moveTo>
                <a:lnTo>
                  <a:pt x="7273961" y="0"/>
                </a:lnTo>
                <a:lnTo>
                  <a:pt x="7273961" y="6996229"/>
                </a:lnTo>
                <a:lnTo>
                  <a:pt x="0" y="6996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3020" y="2095500"/>
            <a:ext cx="9532973" cy="8099053"/>
          </a:xfrm>
          <a:custGeom>
            <a:avLst/>
            <a:gdLst/>
            <a:ahLst/>
            <a:cxnLst/>
            <a:rect l="l" t="t" r="r" b="b"/>
            <a:pathLst>
              <a:path w="10453755" h="7868826">
                <a:moveTo>
                  <a:pt x="0" y="0"/>
                </a:moveTo>
                <a:lnTo>
                  <a:pt x="10453755" y="0"/>
                </a:lnTo>
                <a:lnTo>
                  <a:pt x="10453755" y="7868826"/>
                </a:lnTo>
                <a:lnTo>
                  <a:pt x="0" y="7868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2500603">
            <a:off x="13721959" y="6774752"/>
            <a:ext cx="6462252" cy="6286009"/>
          </a:xfrm>
          <a:custGeom>
            <a:avLst/>
            <a:gdLst/>
            <a:ahLst/>
            <a:cxnLst/>
            <a:rect l="l" t="t" r="r" b="b"/>
            <a:pathLst>
              <a:path w="6462252" h="6286009">
                <a:moveTo>
                  <a:pt x="0" y="0"/>
                </a:moveTo>
                <a:lnTo>
                  <a:pt x="6462251" y="0"/>
                </a:lnTo>
                <a:lnTo>
                  <a:pt x="6462251" y="6286009"/>
                </a:lnTo>
                <a:lnTo>
                  <a:pt x="0" y="6286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8009670" y="804736"/>
            <a:ext cx="8880382" cy="4413250"/>
          </a:xfrm>
          <a:prstGeom prst="rect">
            <a:avLst/>
          </a:prstGeom>
        </p:spPr>
        <p:txBody>
          <a:bodyPr lIns="0" tIns="0" rIns="0" bIns="0" rtlCol="0" anchor="t">
            <a:spAutoFit/>
          </a:bodyPr>
          <a:lstStyle/>
          <a:p>
            <a:pPr algn="ctr">
              <a:lnSpc>
                <a:spcPts val="8749"/>
              </a:lnSpc>
            </a:pPr>
            <a:r>
              <a:rPr lang="en-US" sz="6999" spc="69" dirty="0">
                <a:solidFill>
                  <a:srgbClr val="1C7378"/>
                </a:solidFill>
                <a:latin typeface="Proxima Nova Bold"/>
                <a:ea typeface="Proxima Nova Bold"/>
                <a:cs typeface="Proxima Nova Bold"/>
                <a:sym typeface="Proxima Nova Bold"/>
              </a:rPr>
              <a:t>HEALTHCARE FACILITY PRESENTATION ON SQL QUERY</a:t>
            </a:r>
          </a:p>
        </p:txBody>
      </p:sp>
      <p:sp>
        <p:nvSpPr>
          <p:cNvPr id="6" name="TextBox 6"/>
          <p:cNvSpPr txBox="1"/>
          <p:nvPr/>
        </p:nvSpPr>
        <p:spPr>
          <a:xfrm>
            <a:off x="9176479" y="5477727"/>
            <a:ext cx="7926511" cy="667299"/>
          </a:xfrm>
          <a:prstGeom prst="rect">
            <a:avLst/>
          </a:prstGeom>
        </p:spPr>
        <p:txBody>
          <a:bodyPr lIns="0" tIns="0" rIns="0" bIns="0" rtlCol="0" anchor="t">
            <a:spAutoFit/>
          </a:bodyPr>
          <a:lstStyle/>
          <a:p>
            <a:pPr algn="l">
              <a:lnSpc>
                <a:spcPts val="5624"/>
              </a:lnSpc>
            </a:pPr>
            <a:r>
              <a:rPr lang="en-US" sz="4499" dirty="0">
                <a:solidFill>
                  <a:srgbClr val="1C7378"/>
                </a:solidFill>
                <a:latin typeface="Proxima Nova"/>
                <a:ea typeface="Proxima Nova"/>
                <a:cs typeface="Proxima Nova"/>
                <a:sym typeface="Proxima Nova"/>
              </a:rPr>
              <a:t>Created by: </a:t>
            </a:r>
            <a:r>
              <a:rPr lang="en-US" sz="4499" dirty="0">
                <a:solidFill>
                  <a:schemeClr val="accent1">
                    <a:lumMod val="60000"/>
                    <a:lumOff val="40000"/>
                  </a:schemeClr>
                </a:solidFill>
                <a:latin typeface="Proxima Nova"/>
                <a:ea typeface="Proxima Nova"/>
                <a:cs typeface="Proxima Nova"/>
                <a:sym typeface="Proxima Nova"/>
              </a:rPr>
              <a:t>Rakesh Kumar Jha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325600" y="2400300"/>
            <a:ext cx="3507859" cy="7407827"/>
          </a:xfrm>
          <a:custGeom>
            <a:avLst/>
            <a:gdLst/>
            <a:ahLst/>
            <a:cxnLst/>
            <a:rect l="l" t="t" r="r" b="b"/>
            <a:pathLst>
              <a:path w="7328321" h="13756234">
                <a:moveTo>
                  <a:pt x="0" y="0"/>
                </a:moveTo>
                <a:lnTo>
                  <a:pt x="7328321" y="0"/>
                </a:lnTo>
                <a:lnTo>
                  <a:pt x="7328321" y="13756234"/>
                </a:lnTo>
                <a:lnTo>
                  <a:pt x="0" y="13756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304800" y="-194390"/>
            <a:ext cx="14270729" cy="10675779"/>
            <a:chOff x="0" y="0"/>
            <a:chExt cx="4369816" cy="4628144"/>
          </a:xfrm>
        </p:grpSpPr>
        <p:sp>
          <p:nvSpPr>
            <p:cNvPr id="4" name="Freeform 4"/>
            <p:cNvSpPr/>
            <p:nvPr/>
          </p:nvSpPr>
          <p:spPr>
            <a:xfrm>
              <a:off x="0" y="0"/>
              <a:ext cx="4369816" cy="4628144"/>
            </a:xfrm>
            <a:custGeom>
              <a:avLst/>
              <a:gdLst/>
              <a:ahLst/>
              <a:cxnLst/>
              <a:rect l="l" t="t" r="r" b="b"/>
              <a:pathLst>
                <a:path w="4369816" h="4628144">
                  <a:moveTo>
                    <a:pt x="0" y="0"/>
                  </a:moveTo>
                  <a:lnTo>
                    <a:pt x="4369816" y="0"/>
                  </a:lnTo>
                  <a:lnTo>
                    <a:pt x="4369816" y="4628144"/>
                  </a:lnTo>
                  <a:lnTo>
                    <a:pt x="0" y="4628144"/>
                  </a:lnTo>
                  <a:close/>
                </a:path>
              </a:pathLst>
            </a:custGeom>
            <a:solidFill>
              <a:srgbClr val="CAE7E4"/>
            </a:solidFill>
          </p:spPr>
          <p:txBody>
            <a:bodyPr/>
            <a:lstStyle/>
            <a:p>
              <a:endParaRPr lang="en-IN"/>
            </a:p>
          </p:txBody>
        </p:sp>
      </p:grpSp>
      <p:sp>
        <p:nvSpPr>
          <p:cNvPr id="5" name="TextBox 5"/>
          <p:cNvSpPr txBox="1"/>
          <p:nvPr/>
        </p:nvSpPr>
        <p:spPr>
          <a:xfrm>
            <a:off x="762000" y="27403"/>
            <a:ext cx="12877800" cy="1846659"/>
          </a:xfrm>
          <a:prstGeom prst="rect">
            <a:avLst/>
          </a:prstGeom>
        </p:spPr>
        <p:txBody>
          <a:bodyPr wrap="square" lIns="0" tIns="0" rIns="0" bIns="0" rtlCol="0" anchor="t">
            <a:spAutoFit/>
          </a:bodyPr>
          <a:lstStyle/>
          <a:p>
            <a:r>
              <a:rPr lang="en-US" sz="4000" spc="67" dirty="0">
                <a:solidFill>
                  <a:srgbClr val="1C7378"/>
                </a:solidFill>
                <a:latin typeface="Proxima Nova Bold"/>
                <a:sym typeface="Proxima Nova Bold"/>
              </a:rPr>
              <a:t>write a SQL query to count the number of unavailable rooms. Return count as "Number of unavailable rooms".</a:t>
            </a:r>
          </a:p>
        </p:txBody>
      </p:sp>
      <p:sp>
        <p:nvSpPr>
          <p:cNvPr id="7" name="Freeform 7"/>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545883">
            <a:off x="-891494" y="7961735"/>
            <a:ext cx="4645327" cy="5039309"/>
          </a:xfrm>
          <a:custGeom>
            <a:avLst/>
            <a:gdLst/>
            <a:ahLst/>
            <a:cxnLst/>
            <a:rect l="l" t="t" r="r" b="b"/>
            <a:pathLst>
              <a:path w="4645327" h="5039309">
                <a:moveTo>
                  <a:pt x="0" y="0"/>
                </a:moveTo>
                <a:lnTo>
                  <a:pt x="4645327" y="0"/>
                </a:lnTo>
                <a:lnTo>
                  <a:pt x="4645327" y="5039309"/>
                </a:lnTo>
                <a:lnTo>
                  <a:pt x="0" y="5039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A7CDAA97-0743-5FBF-3CE4-A1C4288BA6EC}"/>
              </a:ext>
            </a:extLst>
          </p:cNvPr>
          <p:cNvPicPr>
            <a:picLocks noChangeAspect="1"/>
          </p:cNvPicPr>
          <p:nvPr/>
        </p:nvPicPr>
        <p:blipFill>
          <a:blip r:embed="rId8"/>
          <a:stretch>
            <a:fillRect/>
          </a:stretch>
        </p:blipFill>
        <p:spPr>
          <a:xfrm>
            <a:off x="1981200" y="2521728"/>
            <a:ext cx="10363200" cy="5104436"/>
          </a:xfrm>
          <a:prstGeom prst="round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609600" y="2069147"/>
            <a:ext cx="3429000" cy="4694951"/>
          </a:xfrm>
          <a:custGeom>
            <a:avLst/>
            <a:gdLst/>
            <a:ahLst/>
            <a:cxnLst/>
            <a:rect l="l" t="t" r="r" b="b"/>
            <a:pathLst>
              <a:path w="7354195" h="6137410">
                <a:moveTo>
                  <a:pt x="0" y="0"/>
                </a:moveTo>
                <a:lnTo>
                  <a:pt x="7354195" y="0"/>
                </a:lnTo>
                <a:lnTo>
                  <a:pt x="7354195" y="6137410"/>
                </a:lnTo>
                <a:lnTo>
                  <a:pt x="0" y="61374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170289" y="3443149"/>
            <a:ext cx="2344070" cy="6111555"/>
          </a:xfrm>
          <a:custGeom>
            <a:avLst/>
            <a:gdLst/>
            <a:ahLst/>
            <a:cxnLst/>
            <a:rect l="l" t="t" r="r" b="b"/>
            <a:pathLst>
              <a:path w="4374805" h="8717909">
                <a:moveTo>
                  <a:pt x="0" y="0"/>
                </a:moveTo>
                <a:lnTo>
                  <a:pt x="4374805" y="0"/>
                </a:lnTo>
                <a:lnTo>
                  <a:pt x="4374805" y="8717909"/>
                </a:lnTo>
                <a:lnTo>
                  <a:pt x="0" y="8717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4514359" y="-190500"/>
            <a:ext cx="13994995" cy="10521774"/>
            <a:chOff x="0" y="0"/>
            <a:chExt cx="3988167" cy="4561380"/>
          </a:xfrm>
        </p:grpSpPr>
        <p:sp>
          <p:nvSpPr>
            <p:cNvPr id="5" name="Freeform 5"/>
            <p:cNvSpPr/>
            <p:nvPr/>
          </p:nvSpPr>
          <p:spPr>
            <a:xfrm>
              <a:off x="0" y="0"/>
              <a:ext cx="3988167" cy="4561380"/>
            </a:xfrm>
            <a:custGeom>
              <a:avLst/>
              <a:gdLst/>
              <a:ahLst/>
              <a:cxnLst/>
              <a:rect l="l" t="t" r="r" b="b"/>
              <a:pathLst>
                <a:path w="3988167" h="4561380">
                  <a:moveTo>
                    <a:pt x="0" y="0"/>
                  </a:moveTo>
                  <a:lnTo>
                    <a:pt x="3988167" y="0"/>
                  </a:lnTo>
                  <a:lnTo>
                    <a:pt x="3988167" y="4561380"/>
                  </a:lnTo>
                  <a:lnTo>
                    <a:pt x="0" y="4561380"/>
                  </a:lnTo>
                  <a:close/>
                </a:path>
              </a:pathLst>
            </a:custGeom>
            <a:solidFill>
              <a:srgbClr val="CAE7E4"/>
            </a:solidFill>
          </p:spPr>
          <p:txBody>
            <a:bodyPr/>
            <a:lstStyle/>
            <a:p>
              <a:endParaRPr lang="en-IN"/>
            </a:p>
          </p:txBody>
        </p:sp>
      </p:grpSp>
      <p:sp>
        <p:nvSpPr>
          <p:cNvPr id="7" name="TextBox 7"/>
          <p:cNvSpPr txBox="1"/>
          <p:nvPr/>
        </p:nvSpPr>
        <p:spPr>
          <a:xfrm>
            <a:off x="4844356" y="114300"/>
            <a:ext cx="13334999" cy="2462213"/>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identify the  physician and the department with which he or she is affiliated. Return  Physician name as " Physician", and department name as "Department".</a:t>
            </a:r>
          </a:p>
        </p:txBody>
      </p:sp>
      <p:sp>
        <p:nvSpPr>
          <p:cNvPr id="8" name="Freeform 8"/>
          <p:cNvSpPr/>
          <p:nvPr/>
        </p:nvSpPr>
        <p:spPr>
          <a:xfrm rot="6699716">
            <a:off x="15218581" y="785014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rot="3191645">
            <a:off x="-2898972" y="-2841709"/>
            <a:ext cx="5192042" cy="5555687"/>
          </a:xfrm>
          <a:custGeom>
            <a:avLst/>
            <a:gdLst/>
            <a:ahLst/>
            <a:cxnLst/>
            <a:rect l="l" t="t" r="r" b="b"/>
            <a:pathLst>
              <a:path w="5192042" h="5555687">
                <a:moveTo>
                  <a:pt x="0" y="0"/>
                </a:moveTo>
                <a:lnTo>
                  <a:pt x="5192042" y="0"/>
                </a:lnTo>
                <a:lnTo>
                  <a:pt x="5192042" y="5555687"/>
                </a:lnTo>
                <a:lnTo>
                  <a:pt x="0" y="55556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15" name="Picture 14">
            <a:extLst>
              <a:ext uri="{FF2B5EF4-FFF2-40B4-BE49-F238E27FC236}">
                <a16:creationId xmlns:a16="http://schemas.microsoft.com/office/drawing/2014/main" id="{A4C60B69-3798-C524-9B68-0486887C6529}"/>
              </a:ext>
            </a:extLst>
          </p:cNvPr>
          <p:cNvPicPr>
            <a:picLocks noChangeAspect="1"/>
          </p:cNvPicPr>
          <p:nvPr/>
        </p:nvPicPr>
        <p:blipFill>
          <a:blip r:embed="rId10"/>
          <a:stretch>
            <a:fillRect/>
          </a:stretch>
        </p:blipFill>
        <p:spPr>
          <a:xfrm>
            <a:off x="5410200" y="2576513"/>
            <a:ext cx="11418853" cy="6408645"/>
          </a:xfrm>
          <a:prstGeom prst="roundRect">
            <a:avLst>
              <a:gd name="adj" fmla="val 4270"/>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554200" y="1943100"/>
            <a:ext cx="3693566" cy="8153400"/>
          </a:xfrm>
          <a:custGeom>
            <a:avLst/>
            <a:gdLst/>
            <a:ahLst/>
            <a:cxnLst/>
            <a:rect l="l" t="t" r="r" b="b"/>
            <a:pathLst>
              <a:path w="7224198" h="10797035">
                <a:moveTo>
                  <a:pt x="0" y="0"/>
                </a:moveTo>
                <a:lnTo>
                  <a:pt x="7224197" y="0"/>
                </a:lnTo>
                <a:lnTo>
                  <a:pt x="7224197" y="10797035"/>
                </a:lnTo>
                <a:lnTo>
                  <a:pt x="0" y="10797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04919" y="28107"/>
            <a:ext cx="14804129" cy="10675779"/>
            <a:chOff x="0" y="0"/>
            <a:chExt cx="4369816" cy="4628144"/>
          </a:xfrm>
        </p:grpSpPr>
        <p:sp>
          <p:nvSpPr>
            <p:cNvPr id="4" name="Freeform 4"/>
            <p:cNvSpPr/>
            <p:nvPr/>
          </p:nvSpPr>
          <p:spPr>
            <a:xfrm>
              <a:off x="0" y="0"/>
              <a:ext cx="4369816" cy="4628144"/>
            </a:xfrm>
            <a:custGeom>
              <a:avLst/>
              <a:gdLst/>
              <a:ahLst/>
              <a:cxnLst/>
              <a:rect l="l" t="t" r="r" b="b"/>
              <a:pathLst>
                <a:path w="4369816" h="4628144">
                  <a:moveTo>
                    <a:pt x="0" y="0"/>
                  </a:moveTo>
                  <a:lnTo>
                    <a:pt x="4369816" y="0"/>
                  </a:lnTo>
                  <a:lnTo>
                    <a:pt x="4369816" y="4628144"/>
                  </a:lnTo>
                  <a:lnTo>
                    <a:pt x="0" y="4628144"/>
                  </a:lnTo>
                  <a:close/>
                </a:path>
              </a:pathLst>
            </a:custGeom>
            <a:solidFill>
              <a:srgbClr val="CAE7E4"/>
            </a:solidFill>
          </p:spPr>
          <p:txBody>
            <a:bodyPr/>
            <a:lstStyle/>
            <a:p>
              <a:endParaRPr lang="en-IN"/>
            </a:p>
          </p:txBody>
        </p:sp>
      </p:grpSp>
      <p:sp>
        <p:nvSpPr>
          <p:cNvPr id="6" name="TextBox 6"/>
          <p:cNvSpPr txBox="1"/>
          <p:nvPr/>
        </p:nvSpPr>
        <p:spPr>
          <a:xfrm>
            <a:off x="856935" y="103302"/>
            <a:ext cx="13383473" cy="1846659"/>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find those  physicians who have received special training. Return  Physician name as “Physician”, treatment procedure name as "Treatment".</a:t>
            </a:r>
          </a:p>
        </p:txBody>
      </p:sp>
      <p:sp>
        <p:nvSpPr>
          <p:cNvPr id="7" name="Freeform 7"/>
          <p:cNvSpPr/>
          <p:nvPr/>
        </p:nvSpPr>
        <p:spPr>
          <a:xfrm rot="3708155">
            <a:off x="-1638993" y="7617485"/>
            <a:ext cx="4260674" cy="4559087"/>
          </a:xfrm>
          <a:custGeom>
            <a:avLst/>
            <a:gdLst/>
            <a:ahLst/>
            <a:cxnLst/>
            <a:rect l="l" t="t" r="r" b="b"/>
            <a:pathLst>
              <a:path w="4260674" h="4559087">
                <a:moveTo>
                  <a:pt x="0" y="0"/>
                </a:moveTo>
                <a:lnTo>
                  <a:pt x="4260674" y="0"/>
                </a:lnTo>
                <a:lnTo>
                  <a:pt x="4260674" y="4559087"/>
                </a:lnTo>
                <a:lnTo>
                  <a:pt x="0" y="4559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7624047">
            <a:off x="16119257" y="-2568520"/>
            <a:ext cx="4948140" cy="4813191"/>
          </a:xfrm>
          <a:custGeom>
            <a:avLst/>
            <a:gdLst/>
            <a:ahLst/>
            <a:cxnLst/>
            <a:rect l="l" t="t" r="r" b="b"/>
            <a:pathLst>
              <a:path w="4948140" h="4813191">
                <a:moveTo>
                  <a:pt x="0" y="0"/>
                </a:moveTo>
                <a:lnTo>
                  <a:pt x="4948140" y="0"/>
                </a:lnTo>
                <a:lnTo>
                  <a:pt x="4948140" y="4813190"/>
                </a:lnTo>
                <a:lnTo>
                  <a:pt x="0" y="4813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A7AAE0BF-44CA-653E-DC58-35DE0D6E4382}"/>
              </a:ext>
            </a:extLst>
          </p:cNvPr>
          <p:cNvPicPr>
            <a:picLocks noChangeAspect="1"/>
          </p:cNvPicPr>
          <p:nvPr/>
        </p:nvPicPr>
        <p:blipFill>
          <a:blip r:embed="rId8"/>
          <a:stretch>
            <a:fillRect/>
          </a:stretch>
        </p:blipFill>
        <p:spPr>
          <a:xfrm>
            <a:off x="856935" y="2171700"/>
            <a:ext cx="12782865" cy="6096000"/>
          </a:xfrm>
          <a:prstGeom prst="roundRect">
            <a:avLst>
              <a:gd name="adj" fmla="val 7924"/>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2925" y="-117387"/>
            <a:ext cx="15276429" cy="10521774"/>
            <a:chOff x="0" y="0"/>
            <a:chExt cx="4060051" cy="4561380"/>
          </a:xfrm>
        </p:grpSpPr>
        <p:sp>
          <p:nvSpPr>
            <p:cNvPr id="3" name="Freeform 3"/>
            <p:cNvSpPr/>
            <p:nvPr/>
          </p:nvSpPr>
          <p:spPr>
            <a:xfrm>
              <a:off x="0" y="0"/>
              <a:ext cx="4060051" cy="4561380"/>
            </a:xfrm>
            <a:custGeom>
              <a:avLst/>
              <a:gdLst/>
              <a:ahLst/>
              <a:cxnLst/>
              <a:rect l="l" t="t" r="r" b="b"/>
              <a:pathLst>
                <a:path w="4060051" h="4561380">
                  <a:moveTo>
                    <a:pt x="0" y="0"/>
                  </a:moveTo>
                  <a:lnTo>
                    <a:pt x="4060051" y="0"/>
                  </a:lnTo>
                  <a:lnTo>
                    <a:pt x="4060051" y="4561380"/>
                  </a:lnTo>
                  <a:lnTo>
                    <a:pt x="0" y="4561380"/>
                  </a:lnTo>
                  <a:close/>
                </a:path>
              </a:pathLst>
            </a:custGeom>
            <a:solidFill>
              <a:srgbClr val="CAE7E4"/>
            </a:solidFill>
          </p:spPr>
          <p:txBody>
            <a:bodyPr/>
            <a:lstStyle/>
            <a:p>
              <a:endParaRPr lang="en-IN"/>
            </a:p>
          </p:txBody>
        </p:sp>
      </p:grpSp>
      <p:sp>
        <p:nvSpPr>
          <p:cNvPr id="4" name="Freeform 4"/>
          <p:cNvSpPr/>
          <p:nvPr/>
        </p:nvSpPr>
        <p:spPr>
          <a:xfrm rot="78320">
            <a:off x="266367" y="1826777"/>
            <a:ext cx="2879666" cy="7661544"/>
          </a:xfrm>
          <a:custGeom>
            <a:avLst/>
            <a:gdLst/>
            <a:ahLst/>
            <a:cxnLst/>
            <a:rect l="l" t="t" r="r" b="b"/>
            <a:pathLst>
              <a:path w="8446998" h="8324132">
                <a:moveTo>
                  <a:pt x="0" y="0"/>
                </a:moveTo>
                <a:lnTo>
                  <a:pt x="8446998" y="0"/>
                </a:lnTo>
                <a:lnTo>
                  <a:pt x="8446998" y="8324132"/>
                </a:lnTo>
                <a:lnTo>
                  <a:pt x="0" y="8324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4038600" y="190500"/>
            <a:ext cx="13868400" cy="1846659"/>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find those  physicians who are yet to be affiliated. Return  Physician name as " Physician", Position, and department as "Department".</a:t>
            </a:r>
          </a:p>
        </p:txBody>
      </p:sp>
      <p:sp>
        <p:nvSpPr>
          <p:cNvPr id="15" name="Freeform 15"/>
          <p:cNvSpPr/>
          <p:nvPr/>
        </p:nvSpPr>
        <p:spPr>
          <a:xfrm rot="6967708">
            <a:off x="15645059" y="7623998"/>
            <a:ext cx="4526778" cy="4403320"/>
          </a:xfrm>
          <a:custGeom>
            <a:avLst/>
            <a:gdLst/>
            <a:ahLst/>
            <a:cxnLst/>
            <a:rect l="l" t="t" r="r" b="b"/>
            <a:pathLst>
              <a:path w="4526778" h="4403320">
                <a:moveTo>
                  <a:pt x="0" y="0"/>
                </a:moveTo>
                <a:lnTo>
                  <a:pt x="4526778" y="0"/>
                </a:lnTo>
                <a:lnTo>
                  <a:pt x="4526778" y="4403321"/>
                </a:lnTo>
                <a:lnTo>
                  <a:pt x="0" y="4403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Freeform 16"/>
          <p:cNvSpPr/>
          <p:nvPr/>
        </p:nvSpPr>
        <p:spPr>
          <a:xfrm rot="10022704">
            <a:off x="-2588938" y="-2903536"/>
            <a:ext cx="5258107" cy="5626379"/>
          </a:xfrm>
          <a:custGeom>
            <a:avLst/>
            <a:gdLst/>
            <a:ahLst/>
            <a:cxnLst/>
            <a:rect l="l" t="t" r="r" b="b"/>
            <a:pathLst>
              <a:path w="5258107" h="5626379">
                <a:moveTo>
                  <a:pt x="0" y="0"/>
                </a:moveTo>
                <a:lnTo>
                  <a:pt x="5258107" y="0"/>
                </a:lnTo>
                <a:lnTo>
                  <a:pt x="5258107" y="5626379"/>
                </a:lnTo>
                <a:lnTo>
                  <a:pt x="0" y="5626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8" name="Picture 17">
            <a:extLst>
              <a:ext uri="{FF2B5EF4-FFF2-40B4-BE49-F238E27FC236}">
                <a16:creationId xmlns:a16="http://schemas.microsoft.com/office/drawing/2014/main" id="{7D94B9A9-14D6-3024-6628-70863F65CF40}"/>
              </a:ext>
            </a:extLst>
          </p:cNvPr>
          <p:cNvPicPr>
            <a:picLocks noChangeAspect="1"/>
          </p:cNvPicPr>
          <p:nvPr/>
        </p:nvPicPr>
        <p:blipFill>
          <a:blip r:embed="rId8"/>
          <a:stretch>
            <a:fillRect/>
          </a:stretch>
        </p:blipFill>
        <p:spPr>
          <a:xfrm>
            <a:off x="4572000" y="2345046"/>
            <a:ext cx="12344400" cy="5617853"/>
          </a:xfrm>
          <a:prstGeom prst="roundRect">
            <a:avLst>
              <a:gd name="adj" fmla="val 12103"/>
            </a:avLst>
          </a:prstGeom>
        </p:spPr>
      </p:pic>
    </p:spTree>
    <p:extLst>
      <p:ext uri="{BB962C8B-B14F-4D97-AF65-F5344CB8AC3E}">
        <p14:creationId xmlns:p14="http://schemas.microsoft.com/office/powerpoint/2010/main" val="3188228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69" y="86617"/>
            <a:ext cx="13335000" cy="10357642"/>
            <a:chOff x="11292" y="2831"/>
            <a:chExt cx="8036312" cy="4616105"/>
          </a:xfrm>
        </p:grpSpPr>
        <p:sp>
          <p:nvSpPr>
            <p:cNvPr id="3" name="Freeform 3"/>
            <p:cNvSpPr/>
            <p:nvPr/>
          </p:nvSpPr>
          <p:spPr>
            <a:xfrm>
              <a:off x="11292" y="2831"/>
              <a:ext cx="8036312" cy="4616105"/>
            </a:xfrm>
            <a:custGeom>
              <a:avLst/>
              <a:gdLst/>
              <a:ahLst/>
              <a:cxnLst/>
              <a:rect l="l" t="t" r="r" b="b"/>
              <a:pathLst>
                <a:path w="8012451" h="4616105">
                  <a:moveTo>
                    <a:pt x="0" y="0"/>
                  </a:moveTo>
                  <a:lnTo>
                    <a:pt x="8012451" y="0"/>
                  </a:lnTo>
                  <a:lnTo>
                    <a:pt x="8012451" y="4616105"/>
                  </a:lnTo>
                  <a:lnTo>
                    <a:pt x="0" y="4616105"/>
                  </a:lnTo>
                  <a:close/>
                </a:path>
              </a:pathLst>
            </a:custGeom>
            <a:solidFill>
              <a:srgbClr val="CAE7E4"/>
            </a:solidFill>
          </p:spPr>
          <p:txBody>
            <a:bodyPr/>
            <a:lstStyle/>
            <a:p>
              <a:endParaRPr lang="en-IN"/>
            </a:p>
          </p:txBody>
        </p:sp>
      </p:grpSp>
      <p:sp>
        <p:nvSpPr>
          <p:cNvPr id="4" name="TextBox 4"/>
          <p:cNvSpPr txBox="1"/>
          <p:nvPr/>
        </p:nvSpPr>
        <p:spPr>
          <a:xfrm>
            <a:off x="304800" y="293054"/>
            <a:ext cx="12683331" cy="1877694"/>
          </a:xfrm>
          <a:prstGeom prst="rect">
            <a:avLst/>
          </a:prstGeom>
        </p:spPr>
        <p:txBody>
          <a:bodyPr wrap="square" lIns="0" tIns="0" rIns="0" bIns="0" rtlCol="0" anchor="t">
            <a:spAutoFit/>
          </a:bodyPr>
          <a:lstStyle/>
          <a:p>
            <a:pPr algn="ctr">
              <a:lnSpc>
                <a:spcPts val="4999"/>
              </a:lnSpc>
            </a:pPr>
            <a:r>
              <a:rPr lang="en-US" sz="4000" spc="67" dirty="0">
                <a:solidFill>
                  <a:srgbClr val="1C7378"/>
                </a:solidFill>
                <a:latin typeface="Proxima Nova Bold"/>
                <a:sym typeface="Proxima Nova Bold"/>
              </a:rPr>
              <a:t>write a SQL query to identify  physicians who are not specialists. Return  Physician name as " Physician", position as "Designation". </a:t>
            </a:r>
          </a:p>
        </p:txBody>
      </p:sp>
      <p:sp>
        <p:nvSpPr>
          <p:cNvPr id="5" name="Freeform 5"/>
          <p:cNvSpPr/>
          <p:nvPr/>
        </p:nvSpPr>
        <p:spPr>
          <a:xfrm flipH="1">
            <a:off x="13335000" y="1231901"/>
            <a:ext cx="4038600" cy="9055100"/>
          </a:xfrm>
          <a:custGeom>
            <a:avLst/>
            <a:gdLst/>
            <a:ahLst/>
            <a:cxnLst/>
            <a:rect l="l" t="t" r="r" b="b"/>
            <a:pathLst>
              <a:path w="2820628" h="4071773">
                <a:moveTo>
                  <a:pt x="2820628" y="0"/>
                </a:moveTo>
                <a:lnTo>
                  <a:pt x="0" y="0"/>
                </a:lnTo>
                <a:lnTo>
                  <a:pt x="0" y="4071773"/>
                </a:lnTo>
                <a:lnTo>
                  <a:pt x="2820628" y="4071773"/>
                </a:lnTo>
                <a:lnTo>
                  <a:pt x="28206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B5B5D8E3-4CC8-B04C-764C-046622BAED56}"/>
              </a:ext>
            </a:extLst>
          </p:cNvPr>
          <p:cNvPicPr>
            <a:picLocks noChangeAspect="1"/>
          </p:cNvPicPr>
          <p:nvPr/>
        </p:nvPicPr>
        <p:blipFill>
          <a:blip r:embed="rId8"/>
          <a:stretch>
            <a:fillRect/>
          </a:stretch>
        </p:blipFill>
        <p:spPr>
          <a:xfrm>
            <a:off x="1752600" y="2552700"/>
            <a:ext cx="10287000" cy="6899336"/>
          </a:xfrm>
          <a:prstGeom prst="roundRect">
            <a:avLst>
              <a:gd name="adj" fmla="val 8411"/>
            </a:avLst>
          </a:prstGeom>
        </p:spPr>
      </p:pic>
    </p:spTree>
    <p:extLst>
      <p:ext uri="{BB962C8B-B14F-4D97-AF65-F5344CB8AC3E}">
        <p14:creationId xmlns:p14="http://schemas.microsoft.com/office/powerpoint/2010/main" val="3818071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81400" y="-263814"/>
            <a:ext cx="14984299" cy="10814628"/>
            <a:chOff x="0" y="0"/>
            <a:chExt cx="8048567" cy="4688338"/>
          </a:xfrm>
        </p:grpSpPr>
        <p:sp>
          <p:nvSpPr>
            <p:cNvPr id="3" name="Freeform 3"/>
            <p:cNvSpPr/>
            <p:nvPr/>
          </p:nvSpPr>
          <p:spPr>
            <a:xfrm>
              <a:off x="0" y="0"/>
              <a:ext cx="8048568" cy="4688337"/>
            </a:xfrm>
            <a:custGeom>
              <a:avLst/>
              <a:gdLst/>
              <a:ahLst/>
              <a:cxnLst/>
              <a:rect l="l" t="t" r="r" b="b"/>
              <a:pathLst>
                <a:path w="8048568" h="4688337">
                  <a:moveTo>
                    <a:pt x="0" y="0"/>
                  </a:moveTo>
                  <a:lnTo>
                    <a:pt x="8048568" y="0"/>
                  </a:lnTo>
                  <a:lnTo>
                    <a:pt x="8048568" y="4688337"/>
                  </a:lnTo>
                  <a:lnTo>
                    <a:pt x="0" y="4688337"/>
                  </a:lnTo>
                  <a:close/>
                </a:path>
              </a:pathLst>
            </a:custGeom>
            <a:solidFill>
              <a:srgbClr val="CAE7E4"/>
            </a:solidFill>
          </p:spPr>
          <p:txBody>
            <a:bodyPr/>
            <a:lstStyle/>
            <a:p>
              <a:endParaRPr lang="en-IN"/>
            </a:p>
          </p:txBody>
        </p:sp>
      </p:grpSp>
      <p:sp>
        <p:nvSpPr>
          <p:cNvPr id="4" name="TextBox 4"/>
          <p:cNvSpPr txBox="1"/>
          <p:nvPr/>
        </p:nvSpPr>
        <p:spPr>
          <a:xfrm>
            <a:off x="4326198" y="20893"/>
            <a:ext cx="13961802" cy="2551339"/>
          </a:xfrm>
          <a:prstGeom prst="rect">
            <a:avLst/>
          </a:prstGeom>
        </p:spPr>
        <p:txBody>
          <a:bodyPr wrap="square" lIns="0" tIns="0" rIns="0" bIns="0" rtlCol="0" anchor="t">
            <a:spAutoFit/>
          </a:bodyPr>
          <a:lstStyle/>
          <a:p>
            <a:r>
              <a:rPr lang="en-US" sz="4579" spc="45" dirty="0">
                <a:solidFill>
                  <a:srgbClr val="1C7378"/>
                </a:solidFill>
                <a:latin typeface="Proxima Nova Bold"/>
                <a:ea typeface="Proxima Nova Bold"/>
                <a:cs typeface="Proxima Nova Bold"/>
                <a:sym typeface="Proxima Nova Bold"/>
              </a:rPr>
              <a:t> </a:t>
            </a:r>
            <a:r>
              <a:rPr lang="en-US" sz="4000" spc="67" dirty="0">
                <a:solidFill>
                  <a:srgbClr val="1C7378"/>
                </a:solidFill>
                <a:latin typeface="Proxima Nova Bold"/>
                <a:sym typeface="Proxima Nova Bold"/>
              </a:rPr>
              <a:t>write a SQL query to find the patients with their  physicians by whom they received preliminary treatment. Return Patient name as "Patient", address as "Address" and  Physician name as " Physician".</a:t>
            </a:r>
          </a:p>
        </p:txBody>
      </p:sp>
      <p:sp>
        <p:nvSpPr>
          <p:cNvPr id="5" name="Freeform 5"/>
          <p:cNvSpPr/>
          <p:nvPr/>
        </p:nvSpPr>
        <p:spPr>
          <a:xfrm rot="7998369">
            <a:off x="-2068242" y="-2362414"/>
            <a:ext cx="4857299" cy="4724827"/>
          </a:xfrm>
          <a:custGeom>
            <a:avLst/>
            <a:gdLst/>
            <a:ahLst/>
            <a:cxnLst/>
            <a:rect l="l" t="t" r="r" b="b"/>
            <a:pathLst>
              <a:path w="4857299" h="4724827">
                <a:moveTo>
                  <a:pt x="0" y="0"/>
                </a:moveTo>
                <a:lnTo>
                  <a:pt x="4857299" y="0"/>
                </a:lnTo>
                <a:lnTo>
                  <a:pt x="4857299" y="4724828"/>
                </a:lnTo>
                <a:lnTo>
                  <a:pt x="0" y="47248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0" y="2832147"/>
            <a:ext cx="3581400" cy="7454853"/>
          </a:xfrm>
          <a:custGeom>
            <a:avLst/>
            <a:gdLst/>
            <a:ahLst/>
            <a:cxnLst/>
            <a:rect l="l" t="t" r="r" b="b"/>
            <a:pathLst>
              <a:path w="3384928" h="3614972">
                <a:moveTo>
                  <a:pt x="0" y="0"/>
                </a:moveTo>
                <a:lnTo>
                  <a:pt x="3384928" y="0"/>
                </a:lnTo>
                <a:lnTo>
                  <a:pt x="3384928" y="3614972"/>
                </a:lnTo>
                <a:lnTo>
                  <a:pt x="0" y="3614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5400000">
            <a:off x="15336184" y="7559290"/>
            <a:ext cx="5134853" cy="4938795"/>
          </a:xfrm>
          <a:custGeom>
            <a:avLst/>
            <a:gdLst/>
            <a:ahLst/>
            <a:cxnLst/>
            <a:rect l="l" t="t" r="r" b="b"/>
            <a:pathLst>
              <a:path w="5134853" h="4938795">
                <a:moveTo>
                  <a:pt x="0" y="0"/>
                </a:moveTo>
                <a:lnTo>
                  <a:pt x="5134854" y="0"/>
                </a:lnTo>
                <a:lnTo>
                  <a:pt x="5134854" y="4938795"/>
                </a:lnTo>
                <a:lnTo>
                  <a:pt x="0" y="4938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5EECBE1C-188B-9438-391E-8C99F7934299}"/>
              </a:ext>
            </a:extLst>
          </p:cNvPr>
          <p:cNvPicPr>
            <a:picLocks noChangeAspect="1"/>
          </p:cNvPicPr>
          <p:nvPr/>
        </p:nvPicPr>
        <p:blipFill>
          <a:blip r:embed="rId8"/>
          <a:stretch>
            <a:fillRect/>
          </a:stretch>
        </p:blipFill>
        <p:spPr>
          <a:xfrm>
            <a:off x="5387070" y="3009900"/>
            <a:ext cx="10614929" cy="6019800"/>
          </a:xfrm>
          <a:prstGeom prst="roundRect">
            <a:avLst>
              <a:gd name="adj" fmla="val 11353"/>
            </a:avLst>
          </a:prstGeom>
        </p:spPr>
      </p:pic>
    </p:spTree>
    <p:extLst>
      <p:ext uri="{BB962C8B-B14F-4D97-AF65-F5344CB8AC3E}">
        <p14:creationId xmlns:p14="http://schemas.microsoft.com/office/powerpoint/2010/main" val="2211726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44600" y="1793791"/>
            <a:ext cx="4224421" cy="8207563"/>
          </a:xfrm>
          <a:custGeom>
            <a:avLst/>
            <a:gdLst/>
            <a:ahLst/>
            <a:cxnLst/>
            <a:rect l="l" t="t" r="r" b="b"/>
            <a:pathLst>
              <a:path w="5656618" h="9286985">
                <a:moveTo>
                  <a:pt x="0" y="0"/>
                </a:moveTo>
                <a:lnTo>
                  <a:pt x="5656618" y="0"/>
                </a:lnTo>
                <a:lnTo>
                  <a:pt x="5656618" y="9286985"/>
                </a:lnTo>
                <a:lnTo>
                  <a:pt x="0" y="9286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94389" y="0"/>
            <a:ext cx="14138989" cy="10509159"/>
            <a:chOff x="0" y="0"/>
            <a:chExt cx="4353061" cy="4652221"/>
          </a:xfrm>
        </p:grpSpPr>
        <p:sp>
          <p:nvSpPr>
            <p:cNvPr id="4" name="Freeform 4"/>
            <p:cNvSpPr/>
            <p:nvPr/>
          </p:nvSpPr>
          <p:spPr>
            <a:xfrm>
              <a:off x="0" y="0"/>
              <a:ext cx="4353061" cy="4652221"/>
            </a:xfrm>
            <a:custGeom>
              <a:avLst/>
              <a:gdLst/>
              <a:ahLst/>
              <a:cxnLst/>
              <a:rect l="l" t="t" r="r" b="b"/>
              <a:pathLst>
                <a:path w="4353061" h="4652221">
                  <a:moveTo>
                    <a:pt x="0" y="0"/>
                  </a:moveTo>
                  <a:lnTo>
                    <a:pt x="4353061" y="0"/>
                  </a:lnTo>
                  <a:lnTo>
                    <a:pt x="4353061" y="4652221"/>
                  </a:lnTo>
                  <a:lnTo>
                    <a:pt x="0" y="4652221"/>
                  </a:lnTo>
                  <a:close/>
                </a:path>
              </a:pathLst>
            </a:custGeom>
            <a:solidFill>
              <a:srgbClr val="CAE7E4"/>
            </a:solidFill>
          </p:spPr>
          <p:txBody>
            <a:bodyPr/>
            <a:lstStyle/>
            <a:p>
              <a:endParaRPr lang="en-IN"/>
            </a:p>
          </p:txBody>
        </p:sp>
      </p:grpSp>
      <p:sp>
        <p:nvSpPr>
          <p:cNvPr id="5" name="Freeform 5"/>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1132809">
            <a:off x="-894034" y="7979877"/>
            <a:ext cx="3845468" cy="4114800"/>
          </a:xfrm>
          <a:custGeom>
            <a:avLst/>
            <a:gdLst/>
            <a:ahLst/>
            <a:cxnLst/>
            <a:rect l="l" t="t" r="r" b="b"/>
            <a:pathLst>
              <a:path w="3845468" h="4114800">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194388" y="254908"/>
            <a:ext cx="13986588" cy="2585323"/>
          </a:xfrm>
          <a:prstGeom prst="rect">
            <a:avLst/>
          </a:prstGeom>
        </p:spPr>
        <p:txBody>
          <a:bodyPr wrap="square" lIns="0" tIns="0" rIns="0" bIns="0" rtlCol="0" anchor="t">
            <a:spAutoFit/>
          </a:bodyPr>
          <a:lstStyle/>
          <a:p>
            <a:pPr algn="ctr"/>
            <a:r>
              <a:rPr lang="en-US" sz="4800" spc="67" dirty="0">
                <a:solidFill>
                  <a:schemeClr val="tx1">
                    <a:lumMod val="85000"/>
                    <a:lumOff val="15000"/>
                  </a:schemeClr>
                </a:solidFill>
                <a:latin typeface="Proxima Nova Bold"/>
                <a:ea typeface="Proxima Nova Bold"/>
                <a:cs typeface="Proxima Nova Bold"/>
                <a:sym typeface="Proxima Nova Bold"/>
              </a:rPr>
              <a:t> </a:t>
            </a:r>
            <a:r>
              <a:rPr lang="en-US" sz="4000" spc="67" dirty="0">
                <a:solidFill>
                  <a:srgbClr val="1C7378"/>
                </a:solidFill>
                <a:latin typeface="Proxima Nova Bold"/>
                <a:sym typeface="Proxima Nova Bold"/>
              </a:rPr>
              <a:t> write a SQL query to identify the patients and the number of  physicians with whom they have scheduled appointments. Return Patient name as "Patient", number of  Physicians as "Appointment for No. of  Physicians".</a:t>
            </a:r>
          </a:p>
        </p:txBody>
      </p:sp>
      <p:pic>
        <p:nvPicPr>
          <p:cNvPr id="9" name="Picture 8">
            <a:extLst>
              <a:ext uri="{FF2B5EF4-FFF2-40B4-BE49-F238E27FC236}">
                <a16:creationId xmlns:a16="http://schemas.microsoft.com/office/drawing/2014/main" id="{07CDC6D0-F99F-62D4-E103-314E74EDFD38}"/>
              </a:ext>
            </a:extLst>
          </p:cNvPr>
          <p:cNvPicPr>
            <a:picLocks noChangeAspect="1"/>
          </p:cNvPicPr>
          <p:nvPr/>
        </p:nvPicPr>
        <p:blipFill>
          <a:blip r:embed="rId8"/>
          <a:stretch>
            <a:fillRect/>
          </a:stretch>
        </p:blipFill>
        <p:spPr>
          <a:xfrm>
            <a:off x="2971800" y="3095139"/>
            <a:ext cx="10240116" cy="6019800"/>
          </a:xfrm>
          <a:prstGeom prst="roundRect">
            <a:avLst>
              <a:gd name="adj" fmla="val 11266"/>
            </a:avLst>
          </a:prstGeom>
        </p:spPr>
      </p:pic>
    </p:spTree>
    <p:extLst>
      <p:ext uri="{BB962C8B-B14F-4D97-AF65-F5344CB8AC3E}">
        <p14:creationId xmlns:p14="http://schemas.microsoft.com/office/powerpoint/2010/main" val="61187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8418" y="1000125"/>
            <a:ext cx="4097382" cy="9103350"/>
          </a:xfrm>
          <a:custGeom>
            <a:avLst/>
            <a:gdLst/>
            <a:ahLst/>
            <a:cxnLst/>
            <a:rect l="l" t="t" r="r" b="b"/>
            <a:pathLst>
              <a:path w="11353191" h="9990808">
                <a:moveTo>
                  <a:pt x="0" y="0"/>
                </a:moveTo>
                <a:lnTo>
                  <a:pt x="11353191" y="0"/>
                </a:lnTo>
                <a:lnTo>
                  <a:pt x="11353191" y="9990808"/>
                </a:lnTo>
                <a:lnTo>
                  <a:pt x="0" y="9990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419600" y="-166619"/>
            <a:ext cx="14090559" cy="10648009"/>
            <a:chOff x="0" y="0"/>
            <a:chExt cx="3869427" cy="4616105"/>
          </a:xfrm>
        </p:grpSpPr>
        <p:sp>
          <p:nvSpPr>
            <p:cNvPr id="4" name="Freeform 4"/>
            <p:cNvSpPr/>
            <p:nvPr/>
          </p:nvSpPr>
          <p:spPr>
            <a:xfrm>
              <a:off x="0" y="0"/>
              <a:ext cx="3869427" cy="4616105"/>
            </a:xfrm>
            <a:custGeom>
              <a:avLst/>
              <a:gdLst/>
              <a:ahLst/>
              <a:cxnLst/>
              <a:rect l="l" t="t" r="r" b="b"/>
              <a:pathLst>
                <a:path w="3869427" h="4616105">
                  <a:moveTo>
                    <a:pt x="0" y="0"/>
                  </a:moveTo>
                  <a:lnTo>
                    <a:pt x="3869427" y="0"/>
                  </a:lnTo>
                  <a:lnTo>
                    <a:pt x="3869427" y="4616105"/>
                  </a:lnTo>
                  <a:lnTo>
                    <a:pt x="0" y="4616105"/>
                  </a:lnTo>
                  <a:close/>
                </a:path>
              </a:pathLst>
            </a:custGeom>
            <a:solidFill>
              <a:srgbClr val="CAE7E4"/>
            </a:solidFill>
          </p:spPr>
          <p:txBody>
            <a:bodyPr/>
            <a:lstStyle/>
            <a:p>
              <a:endParaRPr lang="en-IN"/>
            </a:p>
          </p:txBody>
        </p:sp>
      </p:grpSp>
      <p:sp>
        <p:nvSpPr>
          <p:cNvPr id="5" name="Freeform 5"/>
          <p:cNvSpPr/>
          <p:nvPr/>
        </p:nvSpPr>
        <p:spPr>
          <a:xfrm rot="-5233657">
            <a:off x="-2636638" y="-2904084"/>
            <a:ext cx="4533662" cy="4997022"/>
          </a:xfrm>
          <a:custGeom>
            <a:avLst/>
            <a:gdLst/>
            <a:ahLst/>
            <a:cxnLst/>
            <a:rect l="l" t="t" r="r" b="b"/>
            <a:pathLst>
              <a:path w="4533662" h="4997022">
                <a:moveTo>
                  <a:pt x="0" y="0"/>
                </a:moveTo>
                <a:lnTo>
                  <a:pt x="4533662" y="0"/>
                </a:lnTo>
                <a:lnTo>
                  <a:pt x="4533662" y="4997022"/>
                </a:lnTo>
                <a:lnTo>
                  <a:pt x="0" y="4997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4648200" y="235210"/>
            <a:ext cx="13626737" cy="1846659"/>
          </a:xfrm>
          <a:prstGeom prst="rect">
            <a:avLst/>
          </a:prstGeom>
        </p:spPr>
        <p:txBody>
          <a:bodyPr wrap="square" lIns="0" tIns="0" rIns="0" bIns="0" rtlCol="0" anchor="t">
            <a:spAutoFit/>
          </a:bodyPr>
          <a:lstStyle/>
          <a:p>
            <a:pPr algn="l"/>
            <a:r>
              <a:rPr lang="en-US" sz="4000" spc="67" dirty="0">
                <a:solidFill>
                  <a:srgbClr val="1C7378"/>
                </a:solidFill>
                <a:latin typeface="Proxima Nova Bold"/>
                <a:sym typeface="Proxima Nova Bold"/>
              </a:rPr>
              <a:t>count the number of patients who scheduled an appointment with at least one  physician. Return count as "Number of patients taken at least one appointment".</a:t>
            </a:r>
          </a:p>
        </p:txBody>
      </p:sp>
      <p:sp>
        <p:nvSpPr>
          <p:cNvPr id="8" name="Freeform 8"/>
          <p:cNvSpPr/>
          <p:nvPr/>
        </p:nvSpPr>
        <p:spPr>
          <a:xfrm rot="-2932786">
            <a:off x="15427711" y="8069276"/>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716A9ED2-F9C4-5ABA-C0A0-0576092E1CE1}"/>
              </a:ext>
            </a:extLst>
          </p:cNvPr>
          <p:cNvPicPr>
            <a:picLocks noChangeAspect="1"/>
          </p:cNvPicPr>
          <p:nvPr/>
        </p:nvPicPr>
        <p:blipFill>
          <a:blip r:embed="rId8"/>
          <a:stretch>
            <a:fillRect/>
          </a:stretch>
        </p:blipFill>
        <p:spPr>
          <a:xfrm>
            <a:off x="6019800" y="2628900"/>
            <a:ext cx="10420503" cy="5029200"/>
          </a:xfrm>
          <a:prstGeom prst="roundRect">
            <a:avLst>
              <a:gd name="adj" fmla="val 8322"/>
            </a:avLst>
          </a:prstGeom>
        </p:spPr>
      </p:pic>
    </p:spTree>
    <p:extLst>
      <p:ext uri="{BB962C8B-B14F-4D97-AF65-F5344CB8AC3E}">
        <p14:creationId xmlns:p14="http://schemas.microsoft.com/office/powerpoint/2010/main" val="118886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73200" y="1866900"/>
            <a:ext cx="3894115" cy="8115964"/>
          </a:xfrm>
          <a:custGeom>
            <a:avLst/>
            <a:gdLst/>
            <a:ahLst/>
            <a:cxnLst/>
            <a:rect l="l" t="t" r="r" b="b"/>
            <a:pathLst>
              <a:path w="6391190" h="9324018">
                <a:moveTo>
                  <a:pt x="0" y="0"/>
                </a:moveTo>
                <a:lnTo>
                  <a:pt x="6391190" y="0"/>
                </a:lnTo>
                <a:lnTo>
                  <a:pt x="6391190" y="9324018"/>
                </a:lnTo>
                <a:lnTo>
                  <a:pt x="0" y="9324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49930" y="-194389"/>
            <a:ext cx="14423129" cy="10675779"/>
            <a:chOff x="0" y="0"/>
            <a:chExt cx="4573374" cy="4628144"/>
          </a:xfrm>
        </p:grpSpPr>
        <p:sp>
          <p:nvSpPr>
            <p:cNvPr id="4" name="Freeform 4"/>
            <p:cNvSpPr/>
            <p:nvPr/>
          </p:nvSpPr>
          <p:spPr>
            <a:xfrm>
              <a:off x="0" y="0"/>
              <a:ext cx="4573374" cy="4628144"/>
            </a:xfrm>
            <a:custGeom>
              <a:avLst/>
              <a:gdLst/>
              <a:ahLst/>
              <a:cxnLst/>
              <a:rect l="l" t="t" r="r" b="b"/>
              <a:pathLst>
                <a:path w="4573374" h="4628144">
                  <a:moveTo>
                    <a:pt x="0" y="0"/>
                  </a:moveTo>
                  <a:lnTo>
                    <a:pt x="4573374" y="0"/>
                  </a:lnTo>
                  <a:lnTo>
                    <a:pt x="4573374" y="4628144"/>
                  </a:lnTo>
                  <a:lnTo>
                    <a:pt x="0" y="4628144"/>
                  </a:lnTo>
                  <a:close/>
                </a:path>
              </a:pathLst>
            </a:custGeom>
            <a:solidFill>
              <a:srgbClr val="CAE7E4"/>
            </a:solidFill>
          </p:spPr>
          <p:txBody>
            <a:bodyPr/>
            <a:lstStyle/>
            <a:p>
              <a:endParaRPr lang="en-IN"/>
            </a:p>
          </p:txBody>
        </p:sp>
      </p:grpSp>
      <p:sp>
        <p:nvSpPr>
          <p:cNvPr id="5" name="TextBox 5"/>
          <p:cNvSpPr txBox="1"/>
          <p:nvPr/>
        </p:nvSpPr>
        <p:spPr>
          <a:xfrm>
            <a:off x="193646" y="0"/>
            <a:ext cx="13868400" cy="3077766"/>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 write a SQL query to find the names of the patients and the room number where they need to be treated. Return patient name as "Patient", examination room as "Room No.", and starting date time as Date "Date and Time of appointment".</a:t>
            </a:r>
            <a:endParaRPr lang="en-US" sz="4000" spc="67" dirty="0">
              <a:solidFill>
                <a:srgbClr val="1C7378"/>
              </a:solidFill>
              <a:latin typeface="Proxima Nova Bold"/>
              <a:sym typeface="Proxima Nova Bold"/>
            </a:endParaRPr>
          </a:p>
        </p:txBody>
      </p:sp>
      <p:sp>
        <p:nvSpPr>
          <p:cNvPr id="7" name="Freeform 7"/>
          <p:cNvSpPr/>
          <p:nvPr/>
        </p:nvSpPr>
        <p:spPr>
          <a:xfrm rot="1149142">
            <a:off x="-1811697" y="8009892"/>
            <a:ext cx="4681903" cy="4554215"/>
          </a:xfrm>
          <a:custGeom>
            <a:avLst/>
            <a:gdLst/>
            <a:ahLst/>
            <a:cxnLst/>
            <a:rect l="l" t="t" r="r" b="b"/>
            <a:pathLst>
              <a:path w="4681903" h="4554215">
                <a:moveTo>
                  <a:pt x="0" y="0"/>
                </a:moveTo>
                <a:lnTo>
                  <a:pt x="4681903" y="0"/>
                </a:lnTo>
                <a:lnTo>
                  <a:pt x="4681903" y="4554216"/>
                </a:lnTo>
                <a:lnTo>
                  <a:pt x="0" y="4554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5944739">
            <a:off x="16034484" y="-2277591"/>
            <a:ext cx="4460568" cy="4772981"/>
          </a:xfrm>
          <a:custGeom>
            <a:avLst/>
            <a:gdLst/>
            <a:ahLst/>
            <a:cxnLst/>
            <a:rect l="l" t="t" r="r" b="b"/>
            <a:pathLst>
              <a:path w="4460568" h="4772981">
                <a:moveTo>
                  <a:pt x="0" y="0"/>
                </a:moveTo>
                <a:lnTo>
                  <a:pt x="4460567" y="0"/>
                </a:lnTo>
                <a:lnTo>
                  <a:pt x="4460567" y="4772980"/>
                </a:lnTo>
                <a:lnTo>
                  <a:pt x="0" y="4772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C00E494A-B090-89E1-DAA3-7F6D6ED209E8}"/>
              </a:ext>
            </a:extLst>
          </p:cNvPr>
          <p:cNvPicPr>
            <a:picLocks noChangeAspect="1"/>
          </p:cNvPicPr>
          <p:nvPr/>
        </p:nvPicPr>
        <p:blipFill>
          <a:blip r:embed="rId8"/>
          <a:stretch>
            <a:fillRect/>
          </a:stretch>
        </p:blipFill>
        <p:spPr>
          <a:xfrm>
            <a:off x="2819400" y="3239052"/>
            <a:ext cx="10363200" cy="6247848"/>
          </a:xfrm>
          <a:prstGeom prst="roundRect">
            <a:avLst>
              <a:gd name="adj" fmla="val 8277"/>
            </a:avLst>
          </a:prstGeom>
        </p:spPr>
      </p:pic>
    </p:spTree>
    <p:extLst>
      <p:ext uri="{BB962C8B-B14F-4D97-AF65-F5344CB8AC3E}">
        <p14:creationId xmlns:p14="http://schemas.microsoft.com/office/powerpoint/2010/main" val="2106932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5911" y="1638300"/>
            <a:ext cx="3557679" cy="8070838"/>
          </a:xfrm>
          <a:custGeom>
            <a:avLst/>
            <a:gdLst/>
            <a:ahLst/>
            <a:cxnLst/>
            <a:rect l="l" t="t" r="r" b="b"/>
            <a:pathLst>
              <a:path w="7942727" h="8861054">
                <a:moveTo>
                  <a:pt x="0" y="0"/>
                </a:moveTo>
                <a:lnTo>
                  <a:pt x="7942726" y="0"/>
                </a:lnTo>
                <a:lnTo>
                  <a:pt x="7942726" y="8861054"/>
                </a:lnTo>
                <a:lnTo>
                  <a:pt x="0" y="8861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099823" y="-117387"/>
            <a:ext cx="14318354" cy="10521774"/>
            <a:chOff x="0" y="0"/>
            <a:chExt cx="3988167" cy="4561380"/>
          </a:xfrm>
        </p:grpSpPr>
        <p:sp>
          <p:nvSpPr>
            <p:cNvPr id="4" name="Freeform 4"/>
            <p:cNvSpPr/>
            <p:nvPr/>
          </p:nvSpPr>
          <p:spPr>
            <a:xfrm>
              <a:off x="0" y="0"/>
              <a:ext cx="3988167" cy="4561380"/>
            </a:xfrm>
            <a:custGeom>
              <a:avLst/>
              <a:gdLst/>
              <a:ahLst/>
              <a:cxnLst/>
              <a:rect l="l" t="t" r="r" b="b"/>
              <a:pathLst>
                <a:path w="3988167" h="4561380">
                  <a:moveTo>
                    <a:pt x="0" y="0"/>
                  </a:moveTo>
                  <a:lnTo>
                    <a:pt x="3988167" y="0"/>
                  </a:lnTo>
                  <a:lnTo>
                    <a:pt x="3988167" y="4561380"/>
                  </a:lnTo>
                  <a:lnTo>
                    <a:pt x="0" y="4561380"/>
                  </a:lnTo>
                  <a:close/>
                </a:path>
              </a:pathLst>
            </a:custGeom>
            <a:solidFill>
              <a:srgbClr val="CAE7E4"/>
            </a:solidFill>
          </p:spPr>
          <p:txBody>
            <a:bodyPr/>
            <a:lstStyle/>
            <a:p>
              <a:endParaRPr lang="en-IN"/>
            </a:p>
          </p:txBody>
        </p:sp>
      </p:grpSp>
      <p:sp>
        <p:nvSpPr>
          <p:cNvPr id="5" name="Freeform 5"/>
          <p:cNvSpPr/>
          <p:nvPr/>
        </p:nvSpPr>
        <p:spPr>
          <a:xfrm rot="-8100000">
            <a:off x="15005292" y="7962755"/>
            <a:ext cx="4717900" cy="5118038"/>
          </a:xfrm>
          <a:custGeom>
            <a:avLst/>
            <a:gdLst/>
            <a:ahLst/>
            <a:cxnLst/>
            <a:rect l="l" t="t" r="r" b="b"/>
            <a:pathLst>
              <a:path w="4717900" h="5118038">
                <a:moveTo>
                  <a:pt x="0" y="0"/>
                </a:moveTo>
                <a:lnTo>
                  <a:pt x="4717900" y="0"/>
                </a:lnTo>
                <a:lnTo>
                  <a:pt x="4717900" y="5118038"/>
                </a:lnTo>
                <a:lnTo>
                  <a:pt x="0" y="5118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4572000" y="266700"/>
            <a:ext cx="13411200" cy="2462213"/>
          </a:xfrm>
          <a:prstGeom prst="rect">
            <a:avLst/>
          </a:prstGeom>
        </p:spPr>
        <p:txBody>
          <a:bodyPr wrap="square" lIns="0" tIns="0" rIns="0" bIns="0" rtlCol="0" anchor="t">
            <a:spAutoFit/>
          </a:bodyPr>
          <a:lstStyle/>
          <a:p>
            <a:r>
              <a:rPr lang="en-US" sz="4000" spc="67" dirty="0">
                <a:solidFill>
                  <a:srgbClr val="1C7378"/>
                </a:solidFill>
                <a:latin typeface="Proxima Nova Bold"/>
                <a:sym typeface="Proxima Nova Bold"/>
              </a:rPr>
              <a:t>write a SQL query to identify the nurses and the room in which they will assist the  physicians. Return Nurse Name as "Name of the Nurse" and examination room as "Room No.".</a:t>
            </a:r>
          </a:p>
        </p:txBody>
      </p:sp>
      <p:sp>
        <p:nvSpPr>
          <p:cNvPr id="8" name="Freeform 8"/>
          <p:cNvSpPr/>
          <p:nvPr/>
        </p:nvSpPr>
        <p:spPr>
          <a:xfrm rot="2170947">
            <a:off x="-2909239" y="-2804021"/>
            <a:ext cx="5262639" cy="5119113"/>
          </a:xfrm>
          <a:custGeom>
            <a:avLst/>
            <a:gdLst/>
            <a:ahLst/>
            <a:cxnLst/>
            <a:rect l="l" t="t" r="r" b="b"/>
            <a:pathLst>
              <a:path w="5262639" h="5119113">
                <a:moveTo>
                  <a:pt x="0" y="0"/>
                </a:moveTo>
                <a:lnTo>
                  <a:pt x="5262639" y="0"/>
                </a:lnTo>
                <a:lnTo>
                  <a:pt x="5262639" y="5119113"/>
                </a:lnTo>
                <a:lnTo>
                  <a:pt x="0" y="5119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A14A74F0-6694-2B7A-E2E5-C7DF565CB66C}"/>
              </a:ext>
            </a:extLst>
          </p:cNvPr>
          <p:cNvPicPr>
            <a:picLocks noChangeAspect="1"/>
          </p:cNvPicPr>
          <p:nvPr/>
        </p:nvPicPr>
        <p:blipFill>
          <a:blip r:embed="rId8"/>
          <a:stretch>
            <a:fillRect/>
          </a:stretch>
        </p:blipFill>
        <p:spPr>
          <a:xfrm>
            <a:off x="5562600" y="2933700"/>
            <a:ext cx="10972800" cy="5257800"/>
          </a:xfrm>
          <a:prstGeom prst="roundRect">
            <a:avLst>
              <a:gd name="adj" fmla="val 4945"/>
            </a:avLst>
          </a:prstGeom>
        </p:spPr>
      </p:pic>
    </p:spTree>
    <p:extLst>
      <p:ext uri="{BB962C8B-B14F-4D97-AF65-F5344CB8AC3E}">
        <p14:creationId xmlns:p14="http://schemas.microsoft.com/office/powerpoint/2010/main" val="2747719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21564" y="-19362"/>
            <a:ext cx="15276429" cy="10521774"/>
            <a:chOff x="0" y="0"/>
            <a:chExt cx="4060051" cy="4561380"/>
          </a:xfrm>
        </p:grpSpPr>
        <p:sp>
          <p:nvSpPr>
            <p:cNvPr id="3" name="Freeform 3"/>
            <p:cNvSpPr/>
            <p:nvPr/>
          </p:nvSpPr>
          <p:spPr>
            <a:xfrm>
              <a:off x="0" y="0"/>
              <a:ext cx="4060051" cy="4561380"/>
            </a:xfrm>
            <a:custGeom>
              <a:avLst/>
              <a:gdLst/>
              <a:ahLst/>
              <a:cxnLst/>
              <a:rect l="l" t="t" r="r" b="b"/>
              <a:pathLst>
                <a:path w="4060051" h="4561380">
                  <a:moveTo>
                    <a:pt x="0" y="0"/>
                  </a:moveTo>
                  <a:lnTo>
                    <a:pt x="4060051" y="0"/>
                  </a:lnTo>
                  <a:lnTo>
                    <a:pt x="4060051" y="4561380"/>
                  </a:lnTo>
                  <a:lnTo>
                    <a:pt x="0" y="4561380"/>
                  </a:lnTo>
                  <a:close/>
                </a:path>
              </a:pathLst>
            </a:custGeom>
            <a:solidFill>
              <a:srgbClr val="CAE7E4"/>
            </a:solidFill>
          </p:spPr>
          <p:txBody>
            <a:bodyPr/>
            <a:lstStyle/>
            <a:p>
              <a:pPr algn="ctr"/>
              <a:endParaRPr lang="en-IN"/>
            </a:p>
          </p:txBody>
        </p:sp>
      </p:grpSp>
      <p:sp>
        <p:nvSpPr>
          <p:cNvPr id="4" name="Freeform 4"/>
          <p:cNvSpPr/>
          <p:nvPr/>
        </p:nvSpPr>
        <p:spPr>
          <a:xfrm rot="78320">
            <a:off x="247128" y="1806117"/>
            <a:ext cx="2879666" cy="7661544"/>
          </a:xfrm>
          <a:custGeom>
            <a:avLst/>
            <a:gdLst/>
            <a:ahLst/>
            <a:cxnLst/>
            <a:rect l="l" t="t" r="r" b="b"/>
            <a:pathLst>
              <a:path w="8446998" h="8324132">
                <a:moveTo>
                  <a:pt x="0" y="0"/>
                </a:moveTo>
                <a:lnTo>
                  <a:pt x="8446998" y="0"/>
                </a:lnTo>
                <a:lnTo>
                  <a:pt x="8446998" y="8324132"/>
                </a:lnTo>
                <a:lnTo>
                  <a:pt x="0" y="8324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7772400" y="-121625"/>
            <a:ext cx="4915822" cy="954813"/>
          </a:xfrm>
          <a:prstGeom prst="rect">
            <a:avLst/>
          </a:prstGeom>
        </p:spPr>
        <p:txBody>
          <a:bodyPr wrap="square" lIns="0" tIns="0" rIns="0" bIns="0" rtlCol="0" anchor="t">
            <a:spAutoFit/>
          </a:bodyPr>
          <a:lstStyle/>
          <a:p>
            <a:pPr algn="l">
              <a:lnSpc>
                <a:spcPts val="8499"/>
              </a:lnSpc>
            </a:pPr>
            <a:r>
              <a:rPr lang="en-US" sz="4800" spc="67" dirty="0">
                <a:solidFill>
                  <a:srgbClr val="1C7378"/>
                </a:solidFill>
                <a:latin typeface="Proxima Nova Bold"/>
                <a:ea typeface="Proxima Nova Bold"/>
                <a:cs typeface="Proxima Nova Bold"/>
                <a:sym typeface="Proxima Nova Bold"/>
              </a:rPr>
              <a:t>INTRODUCTION</a:t>
            </a:r>
          </a:p>
        </p:txBody>
      </p:sp>
      <p:sp>
        <p:nvSpPr>
          <p:cNvPr id="15" name="Freeform 15"/>
          <p:cNvSpPr/>
          <p:nvPr/>
        </p:nvSpPr>
        <p:spPr>
          <a:xfrm rot="6967708">
            <a:off x="15625820" y="7603338"/>
            <a:ext cx="4526778" cy="4403320"/>
          </a:xfrm>
          <a:custGeom>
            <a:avLst/>
            <a:gdLst/>
            <a:ahLst/>
            <a:cxnLst/>
            <a:rect l="l" t="t" r="r" b="b"/>
            <a:pathLst>
              <a:path w="4526778" h="4403320">
                <a:moveTo>
                  <a:pt x="0" y="0"/>
                </a:moveTo>
                <a:lnTo>
                  <a:pt x="4526778" y="0"/>
                </a:lnTo>
                <a:lnTo>
                  <a:pt x="4526778" y="4403321"/>
                </a:lnTo>
                <a:lnTo>
                  <a:pt x="0" y="4403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Freeform 16"/>
          <p:cNvSpPr/>
          <p:nvPr/>
        </p:nvSpPr>
        <p:spPr>
          <a:xfrm rot="10022704">
            <a:off x="-2608177" y="-2924196"/>
            <a:ext cx="5258107" cy="5626379"/>
          </a:xfrm>
          <a:custGeom>
            <a:avLst/>
            <a:gdLst/>
            <a:ahLst/>
            <a:cxnLst/>
            <a:rect l="l" t="t" r="r" b="b"/>
            <a:pathLst>
              <a:path w="5258107" h="5626379">
                <a:moveTo>
                  <a:pt x="0" y="0"/>
                </a:moveTo>
                <a:lnTo>
                  <a:pt x="5258107" y="0"/>
                </a:lnTo>
                <a:lnTo>
                  <a:pt x="5258107" y="5626379"/>
                </a:lnTo>
                <a:lnTo>
                  <a:pt x="0" y="5626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Rectangle: Rounded Corners 8">
            <a:extLst>
              <a:ext uri="{FF2B5EF4-FFF2-40B4-BE49-F238E27FC236}">
                <a16:creationId xmlns:a16="http://schemas.microsoft.com/office/drawing/2014/main" id="{0F937EB0-D3A7-82D0-9490-D5C0AACFC816}"/>
              </a:ext>
            </a:extLst>
          </p:cNvPr>
          <p:cNvSpPr/>
          <p:nvPr/>
        </p:nvSpPr>
        <p:spPr>
          <a:xfrm>
            <a:off x="7620000" y="3695700"/>
            <a:ext cx="5791200" cy="76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77BC7F1A-F121-AF25-BDA7-24BECCD2EFF1}"/>
              </a:ext>
            </a:extLst>
          </p:cNvPr>
          <p:cNvSpPr/>
          <p:nvPr/>
        </p:nvSpPr>
        <p:spPr>
          <a:xfrm>
            <a:off x="7772400" y="851571"/>
            <a:ext cx="5638800" cy="5398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4">
            <a:extLst>
              <a:ext uri="{FF2B5EF4-FFF2-40B4-BE49-F238E27FC236}">
                <a16:creationId xmlns:a16="http://schemas.microsoft.com/office/drawing/2014/main" id="{CA3CD0E8-0CD6-1AA3-0767-FB8DBDF39E5A}"/>
              </a:ext>
            </a:extLst>
          </p:cNvPr>
          <p:cNvSpPr txBox="1"/>
          <p:nvPr/>
        </p:nvSpPr>
        <p:spPr>
          <a:xfrm>
            <a:off x="3810000" y="851571"/>
            <a:ext cx="13561155" cy="7755969"/>
          </a:xfrm>
          <a:prstGeom prst="rect">
            <a:avLst/>
          </a:prstGeom>
        </p:spPr>
        <p:txBody>
          <a:bodyPr wrap="square" lIns="0" tIns="0" rIns="0" bIns="0" rtlCol="0" anchor="t">
            <a:spAutoFit/>
          </a:bodyPr>
          <a:lstStyle/>
          <a:p>
            <a:pPr algn="ctr"/>
            <a:r>
              <a:rPr lang="en-US" sz="3200" spc="67" dirty="0">
                <a:solidFill>
                  <a:schemeClr val="accent4">
                    <a:lumMod val="40000"/>
                    <a:lumOff val="60000"/>
                  </a:schemeClr>
                </a:solidFill>
                <a:latin typeface="Proxima Nova Bold"/>
                <a:sym typeface="Proxima Nova Bold"/>
              </a:rPr>
              <a:t>Sample Database: hospital</a:t>
            </a:r>
          </a:p>
          <a:p>
            <a:pPr algn="ctr"/>
            <a:endParaRPr lang="en-US" sz="3200" spc="67" dirty="0">
              <a:solidFill>
                <a:srgbClr val="1C7378"/>
              </a:solidFill>
              <a:latin typeface="Proxima Nova Bold"/>
              <a:sym typeface="Proxima Nova Bold"/>
            </a:endParaRPr>
          </a:p>
          <a:p>
            <a:pPr algn="ctr"/>
            <a:r>
              <a:rPr lang="en-US" sz="3200" spc="67" dirty="0">
                <a:solidFill>
                  <a:srgbClr val="1C7378"/>
                </a:solidFill>
                <a:latin typeface="Proxima Nova Bold"/>
                <a:sym typeface="Proxima Nova Bold"/>
              </a:rPr>
              <a:t>With the help of a Hospital Database, this exercises will help you understand simple SQL select queries to advanced multi table JOIN queries.</a:t>
            </a:r>
          </a:p>
          <a:p>
            <a:pPr algn="ctr"/>
            <a:endParaRPr lang="en-US" sz="3200" spc="67" dirty="0">
              <a:solidFill>
                <a:srgbClr val="1C7378"/>
              </a:solidFill>
              <a:latin typeface="Proxima Nova Bold"/>
              <a:sym typeface="Proxima Nova Bold"/>
            </a:endParaRPr>
          </a:p>
          <a:p>
            <a:pPr algn="ctr"/>
            <a:r>
              <a:rPr lang="en-US" sz="3200" spc="67" dirty="0">
                <a:solidFill>
                  <a:schemeClr val="accent4">
                    <a:lumMod val="40000"/>
                    <a:lumOff val="60000"/>
                  </a:schemeClr>
                </a:solidFill>
                <a:latin typeface="Proxima Nova Bold"/>
                <a:sym typeface="Proxima Nova Bold"/>
              </a:rPr>
              <a:t>Sample Database description</a:t>
            </a:r>
            <a:r>
              <a:rPr lang="en-US" sz="3200" spc="67" dirty="0">
                <a:solidFill>
                  <a:srgbClr val="1C7378"/>
                </a:solidFill>
                <a:latin typeface="Proxima Nova Bold"/>
                <a:sym typeface="Proxima Nova Bold"/>
              </a:rPr>
              <a:t>:</a:t>
            </a:r>
          </a:p>
          <a:p>
            <a:pPr algn="ctr"/>
            <a:endParaRPr lang="en-US" sz="3200" spc="67" dirty="0">
              <a:solidFill>
                <a:srgbClr val="1C7378"/>
              </a:solidFill>
              <a:latin typeface="Proxima Nova Bold"/>
              <a:sym typeface="Proxima Nova Bold"/>
            </a:endParaRPr>
          </a:p>
          <a:p>
            <a:pPr algn="ctr"/>
            <a:r>
              <a:rPr lang="en-US" sz="3200" spc="67" dirty="0">
                <a:solidFill>
                  <a:srgbClr val="1C7378"/>
                </a:solidFill>
                <a:latin typeface="Proxima Nova Bold"/>
                <a:sym typeface="Proxima Nova Bold"/>
              </a:rPr>
              <a:t>Hospitals are the most important part of our lives, trying to provide the best medical facilities to people suffering from various type of illness, which may be due to change in climate conditions, increased work-load, emotional trauma stress etc. It is very much difficult for the hospital to maintain its day-to-day activities and records manually. That is why a database is required to keep records of all type of activities of a hospital.</a:t>
            </a:r>
          </a:p>
          <a:p>
            <a:pPr algn="ctr"/>
            <a:endParaRPr lang="en-US" sz="2400" spc="67" dirty="0">
              <a:solidFill>
                <a:srgbClr val="1C7378"/>
              </a:solidFill>
              <a:latin typeface="Proxima Nova Bold"/>
              <a:sym typeface="Proxima Nova Bold"/>
            </a:endParaRPr>
          </a:p>
        </p:txBody>
      </p:sp>
    </p:spTree>
    <p:extLst>
      <p:ext uri="{BB962C8B-B14F-4D97-AF65-F5344CB8AC3E}">
        <p14:creationId xmlns:p14="http://schemas.microsoft.com/office/powerpoint/2010/main" val="2119312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5600" y="2400300"/>
            <a:ext cx="3507859" cy="7407827"/>
          </a:xfrm>
          <a:custGeom>
            <a:avLst/>
            <a:gdLst/>
            <a:ahLst/>
            <a:cxnLst/>
            <a:rect l="l" t="t" r="r" b="b"/>
            <a:pathLst>
              <a:path w="7328321" h="13756234">
                <a:moveTo>
                  <a:pt x="0" y="0"/>
                </a:moveTo>
                <a:lnTo>
                  <a:pt x="7328321" y="0"/>
                </a:lnTo>
                <a:lnTo>
                  <a:pt x="7328321" y="13756234"/>
                </a:lnTo>
                <a:lnTo>
                  <a:pt x="0" y="13756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49930" y="-198279"/>
            <a:ext cx="14270729" cy="10675779"/>
            <a:chOff x="0" y="0"/>
            <a:chExt cx="4369816" cy="4628144"/>
          </a:xfrm>
        </p:grpSpPr>
        <p:sp>
          <p:nvSpPr>
            <p:cNvPr id="4" name="Freeform 4"/>
            <p:cNvSpPr/>
            <p:nvPr/>
          </p:nvSpPr>
          <p:spPr>
            <a:xfrm>
              <a:off x="0" y="0"/>
              <a:ext cx="4369816" cy="4628144"/>
            </a:xfrm>
            <a:custGeom>
              <a:avLst/>
              <a:gdLst/>
              <a:ahLst/>
              <a:cxnLst/>
              <a:rect l="l" t="t" r="r" b="b"/>
              <a:pathLst>
                <a:path w="4369816" h="4628144">
                  <a:moveTo>
                    <a:pt x="0" y="0"/>
                  </a:moveTo>
                  <a:lnTo>
                    <a:pt x="4369816" y="0"/>
                  </a:lnTo>
                  <a:lnTo>
                    <a:pt x="4369816" y="4628144"/>
                  </a:lnTo>
                  <a:lnTo>
                    <a:pt x="0" y="4628144"/>
                  </a:lnTo>
                  <a:close/>
                </a:path>
              </a:pathLst>
            </a:custGeom>
            <a:solidFill>
              <a:srgbClr val="CAE7E4"/>
            </a:solidFill>
          </p:spPr>
          <p:txBody>
            <a:bodyPr/>
            <a:lstStyle/>
            <a:p>
              <a:endParaRPr lang="en-IN"/>
            </a:p>
          </p:txBody>
        </p:sp>
      </p:grpSp>
      <p:sp>
        <p:nvSpPr>
          <p:cNvPr id="5" name="TextBox 5"/>
          <p:cNvSpPr txBox="1"/>
          <p:nvPr/>
        </p:nvSpPr>
        <p:spPr>
          <a:xfrm>
            <a:off x="609600" y="27403"/>
            <a:ext cx="13030200" cy="3323987"/>
          </a:xfrm>
          <a:prstGeom prst="rect">
            <a:avLst/>
          </a:prstGeom>
        </p:spPr>
        <p:txBody>
          <a:bodyPr wrap="square" lIns="0" tIns="0" rIns="0" bIns="0" rtlCol="0" anchor="t">
            <a:spAutoFit/>
          </a:bodyPr>
          <a:lstStyle/>
          <a:p>
            <a:r>
              <a:rPr lang="en-US" sz="3600" spc="67" dirty="0">
                <a:solidFill>
                  <a:srgbClr val="1C7378"/>
                </a:solidFill>
                <a:latin typeface="Proxima Nova Bold"/>
                <a:sym typeface="Proxima Nova Bold"/>
              </a:rPr>
              <a:t>write a SQL query to locate the patients who attended the appointment on the 25th of April at 10 a.m. Return Name of the patient, Name of the Nurse assisting the  physician,  Physician Name as "Name of the  physician", examination room as "Room No.", schedule date and approximate time to meet the physician.</a:t>
            </a:r>
          </a:p>
        </p:txBody>
      </p:sp>
      <p:sp>
        <p:nvSpPr>
          <p:cNvPr id="7" name="Freeform 7"/>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545883">
            <a:off x="-891494" y="7961735"/>
            <a:ext cx="4645327" cy="5039309"/>
          </a:xfrm>
          <a:custGeom>
            <a:avLst/>
            <a:gdLst/>
            <a:ahLst/>
            <a:cxnLst/>
            <a:rect l="l" t="t" r="r" b="b"/>
            <a:pathLst>
              <a:path w="4645327" h="5039309">
                <a:moveTo>
                  <a:pt x="0" y="0"/>
                </a:moveTo>
                <a:lnTo>
                  <a:pt x="4645327" y="0"/>
                </a:lnTo>
                <a:lnTo>
                  <a:pt x="4645327" y="5039309"/>
                </a:lnTo>
                <a:lnTo>
                  <a:pt x="0" y="5039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A41ED289-7729-122A-E91F-FF3441B5C696}"/>
              </a:ext>
            </a:extLst>
          </p:cNvPr>
          <p:cNvPicPr>
            <a:picLocks noChangeAspect="1"/>
          </p:cNvPicPr>
          <p:nvPr/>
        </p:nvPicPr>
        <p:blipFill>
          <a:blip r:embed="rId8"/>
          <a:stretch>
            <a:fillRect/>
          </a:stretch>
        </p:blipFill>
        <p:spPr>
          <a:xfrm>
            <a:off x="2590800" y="3351390"/>
            <a:ext cx="10345438" cy="5373510"/>
          </a:xfrm>
          <a:prstGeom prst="roundRect">
            <a:avLst>
              <a:gd name="adj" fmla="val 11646"/>
            </a:avLst>
          </a:prstGeom>
        </p:spPr>
      </p:pic>
    </p:spTree>
    <p:extLst>
      <p:ext uri="{BB962C8B-B14F-4D97-AF65-F5344CB8AC3E}">
        <p14:creationId xmlns:p14="http://schemas.microsoft.com/office/powerpoint/2010/main" val="2158722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2069147"/>
            <a:ext cx="3429000" cy="4694951"/>
          </a:xfrm>
          <a:custGeom>
            <a:avLst/>
            <a:gdLst/>
            <a:ahLst/>
            <a:cxnLst/>
            <a:rect l="l" t="t" r="r" b="b"/>
            <a:pathLst>
              <a:path w="7354195" h="6137410">
                <a:moveTo>
                  <a:pt x="0" y="0"/>
                </a:moveTo>
                <a:lnTo>
                  <a:pt x="7354195" y="0"/>
                </a:lnTo>
                <a:lnTo>
                  <a:pt x="7354195" y="6137410"/>
                </a:lnTo>
                <a:lnTo>
                  <a:pt x="0" y="61374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170289" y="3443149"/>
            <a:ext cx="2344070" cy="6111555"/>
          </a:xfrm>
          <a:custGeom>
            <a:avLst/>
            <a:gdLst/>
            <a:ahLst/>
            <a:cxnLst/>
            <a:rect l="l" t="t" r="r" b="b"/>
            <a:pathLst>
              <a:path w="4374805" h="8717909">
                <a:moveTo>
                  <a:pt x="0" y="0"/>
                </a:moveTo>
                <a:lnTo>
                  <a:pt x="4374805" y="0"/>
                </a:lnTo>
                <a:lnTo>
                  <a:pt x="4374805" y="8717909"/>
                </a:lnTo>
                <a:lnTo>
                  <a:pt x="0" y="8717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4514357" y="-234774"/>
            <a:ext cx="13994995" cy="10521774"/>
            <a:chOff x="0" y="0"/>
            <a:chExt cx="3988167" cy="4561380"/>
          </a:xfrm>
        </p:grpSpPr>
        <p:sp>
          <p:nvSpPr>
            <p:cNvPr id="5" name="Freeform 5"/>
            <p:cNvSpPr/>
            <p:nvPr/>
          </p:nvSpPr>
          <p:spPr>
            <a:xfrm>
              <a:off x="0" y="0"/>
              <a:ext cx="3988167" cy="4561380"/>
            </a:xfrm>
            <a:custGeom>
              <a:avLst/>
              <a:gdLst/>
              <a:ahLst/>
              <a:cxnLst/>
              <a:rect l="l" t="t" r="r" b="b"/>
              <a:pathLst>
                <a:path w="3988167" h="4561380">
                  <a:moveTo>
                    <a:pt x="0" y="0"/>
                  </a:moveTo>
                  <a:lnTo>
                    <a:pt x="3988167" y="0"/>
                  </a:lnTo>
                  <a:lnTo>
                    <a:pt x="3988167" y="4561380"/>
                  </a:lnTo>
                  <a:lnTo>
                    <a:pt x="0" y="4561380"/>
                  </a:lnTo>
                  <a:close/>
                </a:path>
              </a:pathLst>
            </a:custGeom>
            <a:solidFill>
              <a:srgbClr val="CAE7E4"/>
            </a:solidFill>
          </p:spPr>
          <p:txBody>
            <a:bodyPr/>
            <a:lstStyle/>
            <a:p>
              <a:endParaRPr lang="en-IN"/>
            </a:p>
          </p:txBody>
        </p:sp>
      </p:grpSp>
      <p:sp>
        <p:nvSpPr>
          <p:cNvPr id="7" name="TextBox 7"/>
          <p:cNvSpPr txBox="1"/>
          <p:nvPr/>
        </p:nvSpPr>
        <p:spPr>
          <a:xfrm>
            <a:off x="4844356" y="114300"/>
            <a:ext cx="13334999" cy="3077766"/>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identify those patients and their  physicians who do not require any nursing assistance. Return Name of the patient as "Name of the patient", Name of the  Physician as "Name of the  physician" and examination room as "Room No."</a:t>
            </a:r>
          </a:p>
        </p:txBody>
      </p:sp>
      <p:sp>
        <p:nvSpPr>
          <p:cNvPr id="8" name="Freeform 8"/>
          <p:cNvSpPr/>
          <p:nvPr/>
        </p:nvSpPr>
        <p:spPr>
          <a:xfrm rot="6699716">
            <a:off x="15218581" y="785014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rot="3191645">
            <a:off x="-2898972" y="-2841709"/>
            <a:ext cx="5192042" cy="5555687"/>
          </a:xfrm>
          <a:custGeom>
            <a:avLst/>
            <a:gdLst/>
            <a:ahLst/>
            <a:cxnLst/>
            <a:rect l="l" t="t" r="r" b="b"/>
            <a:pathLst>
              <a:path w="5192042" h="5555687">
                <a:moveTo>
                  <a:pt x="0" y="0"/>
                </a:moveTo>
                <a:lnTo>
                  <a:pt x="5192042" y="0"/>
                </a:lnTo>
                <a:lnTo>
                  <a:pt x="5192042" y="5555687"/>
                </a:lnTo>
                <a:lnTo>
                  <a:pt x="0" y="55556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A5C79972-1B7F-AD60-5431-3388380EFB85}"/>
              </a:ext>
            </a:extLst>
          </p:cNvPr>
          <p:cNvPicPr>
            <a:picLocks noChangeAspect="1"/>
          </p:cNvPicPr>
          <p:nvPr/>
        </p:nvPicPr>
        <p:blipFill>
          <a:blip r:embed="rId10"/>
          <a:stretch>
            <a:fillRect/>
          </a:stretch>
        </p:blipFill>
        <p:spPr>
          <a:xfrm>
            <a:off x="5552239" y="3390900"/>
            <a:ext cx="10906961" cy="5181600"/>
          </a:xfrm>
          <a:prstGeom prst="roundRect">
            <a:avLst>
              <a:gd name="adj" fmla="val 10608"/>
            </a:avLst>
          </a:prstGeom>
        </p:spPr>
      </p:pic>
    </p:spTree>
    <p:extLst>
      <p:ext uri="{BB962C8B-B14F-4D97-AF65-F5344CB8AC3E}">
        <p14:creationId xmlns:p14="http://schemas.microsoft.com/office/powerpoint/2010/main" val="4126671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54200" y="1943100"/>
            <a:ext cx="3693566" cy="8153400"/>
          </a:xfrm>
          <a:custGeom>
            <a:avLst/>
            <a:gdLst/>
            <a:ahLst/>
            <a:cxnLst/>
            <a:rect l="l" t="t" r="r" b="b"/>
            <a:pathLst>
              <a:path w="7224198" h="10797035">
                <a:moveTo>
                  <a:pt x="0" y="0"/>
                </a:moveTo>
                <a:lnTo>
                  <a:pt x="7224197" y="0"/>
                </a:lnTo>
                <a:lnTo>
                  <a:pt x="7224197" y="10797035"/>
                </a:lnTo>
                <a:lnTo>
                  <a:pt x="0" y="10797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04919" y="28107"/>
            <a:ext cx="14804129" cy="10675779"/>
            <a:chOff x="0" y="0"/>
            <a:chExt cx="4369816" cy="4628144"/>
          </a:xfrm>
        </p:grpSpPr>
        <p:sp>
          <p:nvSpPr>
            <p:cNvPr id="4" name="Freeform 4"/>
            <p:cNvSpPr/>
            <p:nvPr/>
          </p:nvSpPr>
          <p:spPr>
            <a:xfrm>
              <a:off x="0" y="0"/>
              <a:ext cx="4369816" cy="4628144"/>
            </a:xfrm>
            <a:custGeom>
              <a:avLst/>
              <a:gdLst/>
              <a:ahLst/>
              <a:cxnLst/>
              <a:rect l="l" t="t" r="r" b="b"/>
              <a:pathLst>
                <a:path w="4369816" h="4628144">
                  <a:moveTo>
                    <a:pt x="0" y="0"/>
                  </a:moveTo>
                  <a:lnTo>
                    <a:pt x="4369816" y="0"/>
                  </a:lnTo>
                  <a:lnTo>
                    <a:pt x="4369816" y="4628144"/>
                  </a:lnTo>
                  <a:lnTo>
                    <a:pt x="0" y="4628144"/>
                  </a:lnTo>
                  <a:close/>
                </a:path>
              </a:pathLst>
            </a:custGeom>
            <a:solidFill>
              <a:srgbClr val="CAE7E4"/>
            </a:solidFill>
          </p:spPr>
          <p:txBody>
            <a:bodyPr/>
            <a:lstStyle/>
            <a:p>
              <a:endParaRPr lang="en-IN"/>
            </a:p>
          </p:txBody>
        </p:sp>
      </p:grpSp>
      <p:sp>
        <p:nvSpPr>
          <p:cNvPr id="6" name="TextBox 6"/>
          <p:cNvSpPr txBox="1"/>
          <p:nvPr/>
        </p:nvSpPr>
        <p:spPr>
          <a:xfrm>
            <a:off x="152400" y="103302"/>
            <a:ext cx="14401800" cy="2462213"/>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locate the patients' treating  physicians and medications. Return Patient name as "Patient",  Physician name as " Physician", Medication name as "Medication".</a:t>
            </a:r>
          </a:p>
        </p:txBody>
      </p:sp>
      <p:sp>
        <p:nvSpPr>
          <p:cNvPr id="7" name="Freeform 7"/>
          <p:cNvSpPr/>
          <p:nvPr/>
        </p:nvSpPr>
        <p:spPr>
          <a:xfrm rot="3708155">
            <a:off x="-1638993" y="7617485"/>
            <a:ext cx="4260674" cy="4559087"/>
          </a:xfrm>
          <a:custGeom>
            <a:avLst/>
            <a:gdLst/>
            <a:ahLst/>
            <a:cxnLst/>
            <a:rect l="l" t="t" r="r" b="b"/>
            <a:pathLst>
              <a:path w="4260674" h="4559087">
                <a:moveTo>
                  <a:pt x="0" y="0"/>
                </a:moveTo>
                <a:lnTo>
                  <a:pt x="4260674" y="0"/>
                </a:lnTo>
                <a:lnTo>
                  <a:pt x="4260674" y="4559087"/>
                </a:lnTo>
                <a:lnTo>
                  <a:pt x="0" y="4559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7624047">
            <a:off x="16119257" y="-2568520"/>
            <a:ext cx="4948140" cy="4813191"/>
          </a:xfrm>
          <a:custGeom>
            <a:avLst/>
            <a:gdLst/>
            <a:ahLst/>
            <a:cxnLst/>
            <a:rect l="l" t="t" r="r" b="b"/>
            <a:pathLst>
              <a:path w="4948140" h="4813191">
                <a:moveTo>
                  <a:pt x="0" y="0"/>
                </a:moveTo>
                <a:lnTo>
                  <a:pt x="4948140" y="0"/>
                </a:lnTo>
                <a:lnTo>
                  <a:pt x="4948140" y="4813190"/>
                </a:lnTo>
                <a:lnTo>
                  <a:pt x="0" y="4813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C70FBE30-E6D9-7D97-6BE5-0A582511A338}"/>
              </a:ext>
            </a:extLst>
          </p:cNvPr>
          <p:cNvPicPr>
            <a:picLocks noChangeAspect="1"/>
          </p:cNvPicPr>
          <p:nvPr/>
        </p:nvPicPr>
        <p:blipFill>
          <a:blip r:embed="rId8"/>
          <a:stretch>
            <a:fillRect/>
          </a:stretch>
        </p:blipFill>
        <p:spPr>
          <a:xfrm>
            <a:off x="2229844" y="2933700"/>
            <a:ext cx="11425879" cy="5791200"/>
          </a:xfrm>
          <a:prstGeom prst="roundRect">
            <a:avLst>
              <a:gd name="adj" fmla="val 12290"/>
            </a:avLst>
          </a:prstGeom>
        </p:spPr>
      </p:pic>
    </p:spTree>
    <p:extLst>
      <p:ext uri="{BB962C8B-B14F-4D97-AF65-F5344CB8AC3E}">
        <p14:creationId xmlns:p14="http://schemas.microsoft.com/office/powerpoint/2010/main" val="2681577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3232925" y="-117387"/>
            <a:ext cx="15276429" cy="10521774"/>
            <a:chOff x="0" y="0"/>
            <a:chExt cx="4060051" cy="4561380"/>
          </a:xfrm>
        </p:grpSpPr>
        <p:sp>
          <p:nvSpPr>
            <p:cNvPr id="3" name="Freeform 3"/>
            <p:cNvSpPr/>
            <p:nvPr/>
          </p:nvSpPr>
          <p:spPr>
            <a:xfrm>
              <a:off x="0" y="0"/>
              <a:ext cx="4060051" cy="4561380"/>
            </a:xfrm>
            <a:custGeom>
              <a:avLst/>
              <a:gdLst/>
              <a:ahLst/>
              <a:cxnLst/>
              <a:rect l="l" t="t" r="r" b="b"/>
              <a:pathLst>
                <a:path w="4060051" h="4561380">
                  <a:moveTo>
                    <a:pt x="0" y="0"/>
                  </a:moveTo>
                  <a:lnTo>
                    <a:pt x="4060051" y="0"/>
                  </a:lnTo>
                  <a:lnTo>
                    <a:pt x="4060051" y="4561380"/>
                  </a:lnTo>
                  <a:lnTo>
                    <a:pt x="0" y="4561380"/>
                  </a:lnTo>
                  <a:close/>
                </a:path>
              </a:pathLst>
            </a:custGeom>
            <a:solidFill>
              <a:srgbClr val="CAE7E4"/>
            </a:solidFill>
          </p:spPr>
          <p:txBody>
            <a:bodyPr/>
            <a:lstStyle/>
            <a:p>
              <a:endParaRPr lang="en-IN"/>
            </a:p>
          </p:txBody>
        </p:sp>
      </p:grpSp>
      <p:sp>
        <p:nvSpPr>
          <p:cNvPr id="4" name="Freeform 4"/>
          <p:cNvSpPr/>
          <p:nvPr/>
        </p:nvSpPr>
        <p:spPr>
          <a:xfrm rot="78320">
            <a:off x="266367" y="1826777"/>
            <a:ext cx="2879666" cy="7661544"/>
          </a:xfrm>
          <a:custGeom>
            <a:avLst/>
            <a:gdLst/>
            <a:ahLst/>
            <a:cxnLst/>
            <a:rect l="l" t="t" r="r" b="b"/>
            <a:pathLst>
              <a:path w="8446998" h="8324132">
                <a:moveTo>
                  <a:pt x="0" y="0"/>
                </a:moveTo>
                <a:lnTo>
                  <a:pt x="8446998" y="0"/>
                </a:lnTo>
                <a:lnTo>
                  <a:pt x="8446998" y="8324132"/>
                </a:lnTo>
                <a:lnTo>
                  <a:pt x="0" y="8324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3429000" y="207572"/>
            <a:ext cx="14554200" cy="2462213"/>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identify patients who have made an advanced appointment. Return Patient name as "Patient",  Physician name as " Physician" and Medication name as "Medication".</a:t>
            </a:r>
          </a:p>
        </p:txBody>
      </p:sp>
      <p:sp>
        <p:nvSpPr>
          <p:cNvPr id="15" name="Freeform 15"/>
          <p:cNvSpPr/>
          <p:nvPr/>
        </p:nvSpPr>
        <p:spPr>
          <a:xfrm rot="6967708">
            <a:off x="15645059" y="7623998"/>
            <a:ext cx="4526778" cy="4403320"/>
          </a:xfrm>
          <a:custGeom>
            <a:avLst/>
            <a:gdLst/>
            <a:ahLst/>
            <a:cxnLst/>
            <a:rect l="l" t="t" r="r" b="b"/>
            <a:pathLst>
              <a:path w="4526778" h="4403320">
                <a:moveTo>
                  <a:pt x="0" y="0"/>
                </a:moveTo>
                <a:lnTo>
                  <a:pt x="4526778" y="0"/>
                </a:lnTo>
                <a:lnTo>
                  <a:pt x="4526778" y="4403321"/>
                </a:lnTo>
                <a:lnTo>
                  <a:pt x="0" y="4403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Freeform 16"/>
          <p:cNvSpPr/>
          <p:nvPr/>
        </p:nvSpPr>
        <p:spPr>
          <a:xfrm rot="10022704">
            <a:off x="-2588938" y="-2903536"/>
            <a:ext cx="5258107" cy="5626379"/>
          </a:xfrm>
          <a:custGeom>
            <a:avLst/>
            <a:gdLst/>
            <a:ahLst/>
            <a:cxnLst/>
            <a:rect l="l" t="t" r="r" b="b"/>
            <a:pathLst>
              <a:path w="5258107" h="5626379">
                <a:moveTo>
                  <a:pt x="0" y="0"/>
                </a:moveTo>
                <a:lnTo>
                  <a:pt x="5258107" y="0"/>
                </a:lnTo>
                <a:lnTo>
                  <a:pt x="5258107" y="5626379"/>
                </a:lnTo>
                <a:lnTo>
                  <a:pt x="0" y="5626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8" name="Picture 17">
            <a:extLst>
              <a:ext uri="{FF2B5EF4-FFF2-40B4-BE49-F238E27FC236}">
                <a16:creationId xmlns:a16="http://schemas.microsoft.com/office/drawing/2014/main" id="{DF8CA6B0-D594-217E-2350-E677F9ED1598}"/>
              </a:ext>
            </a:extLst>
          </p:cNvPr>
          <p:cNvPicPr>
            <a:picLocks noChangeAspect="1"/>
          </p:cNvPicPr>
          <p:nvPr/>
        </p:nvPicPr>
        <p:blipFill>
          <a:blip r:embed="rId8"/>
          <a:stretch>
            <a:fillRect/>
          </a:stretch>
        </p:blipFill>
        <p:spPr>
          <a:xfrm>
            <a:off x="5181600" y="2994744"/>
            <a:ext cx="10128601" cy="5806356"/>
          </a:xfrm>
          <a:prstGeom prst="roundRect">
            <a:avLst>
              <a:gd name="adj" fmla="val 10605"/>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69" y="-38100"/>
            <a:ext cx="13335000" cy="10357642"/>
            <a:chOff x="11292" y="2831"/>
            <a:chExt cx="8036312" cy="4616105"/>
          </a:xfrm>
        </p:grpSpPr>
        <p:sp>
          <p:nvSpPr>
            <p:cNvPr id="3" name="Freeform 3"/>
            <p:cNvSpPr/>
            <p:nvPr/>
          </p:nvSpPr>
          <p:spPr>
            <a:xfrm>
              <a:off x="11292" y="2831"/>
              <a:ext cx="8036312" cy="4616105"/>
            </a:xfrm>
            <a:custGeom>
              <a:avLst/>
              <a:gdLst/>
              <a:ahLst/>
              <a:cxnLst/>
              <a:rect l="l" t="t" r="r" b="b"/>
              <a:pathLst>
                <a:path w="8012451" h="4616105">
                  <a:moveTo>
                    <a:pt x="0" y="0"/>
                  </a:moveTo>
                  <a:lnTo>
                    <a:pt x="8012451" y="0"/>
                  </a:lnTo>
                  <a:lnTo>
                    <a:pt x="8012451" y="4616105"/>
                  </a:lnTo>
                  <a:lnTo>
                    <a:pt x="0" y="4616105"/>
                  </a:lnTo>
                  <a:close/>
                </a:path>
              </a:pathLst>
            </a:custGeom>
            <a:solidFill>
              <a:srgbClr val="CAE7E4"/>
            </a:solidFill>
          </p:spPr>
          <p:txBody>
            <a:bodyPr/>
            <a:lstStyle/>
            <a:p>
              <a:endParaRPr lang="en-IN"/>
            </a:p>
          </p:txBody>
        </p:sp>
      </p:grpSp>
      <p:sp>
        <p:nvSpPr>
          <p:cNvPr id="4" name="TextBox 4"/>
          <p:cNvSpPr txBox="1"/>
          <p:nvPr/>
        </p:nvSpPr>
        <p:spPr>
          <a:xfrm>
            <a:off x="152400" y="293054"/>
            <a:ext cx="12835731" cy="2518895"/>
          </a:xfrm>
          <a:prstGeom prst="rect">
            <a:avLst/>
          </a:prstGeom>
        </p:spPr>
        <p:txBody>
          <a:bodyPr wrap="square" lIns="0" tIns="0" rIns="0" bIns="0" rtlCol="0" anchor="t">
            <a:spAutoFit/>
          </a:bodyPr>
          <a:lstStyle/>
          <a:p>
            <a:pPr algn="ctr">
              <a:lnSpc>
                <a:spcPts val="4999"/>
              </a:lnSpc>
            </a:pPr>
            <a:r>
              <a:rPr lang="en-US" sz="4000" spc="67" dirty="0">
                <a:solidFill>
                  <a:srgbClr val="1C7378"/>
                </a:solidFill>
                <a:latin typeface="Proxima Nova Bold"/>
                <a:sym typeface="Proxima Nova Bold"/>
              </a:rPr>
              <a:t>write a SQL query to find those patients who did not schedule an appointment. Return Patient name as "Patient",  Physician name as " Physician" and Medication name as "Medication".</a:t>
            </a:r>
          </a:p>
        </p:txBody>
      </p:sp>
      <p:sp>
        <p:nvSpPr>
          <p:cNvPr id="5" name="Freeform 5"/>
          <p:cNvSpPr/>
          <p:nvPr/>
        </p:nvSpPr>
        <p:spPr>
          <a:xfrm flipH="1">
            <a:off x="13335000" y="1231901"/>
            <a:ext cx="4038600" cy="9055100"/>
          </a:xfrm>
          <a:custGeom>
            <a:avLst/>
            <a:gdLst/>
            <a:ahLst/>
            <a:cxnLst/>
            <a:rect l="l" t="t" r="r" b="b"/>
            <a:pathLst>
              <a:path w="2820628" h="4071773">
                <a:moveTo>
                  <a:pt x="2820628" y="0"/>
                </a:moveTo>
                <a:lnTo>
                  <a:pt x="0" y="0"/>
                </a:lnTo>
                <a:lnTo>
                  <a:pt x="0" y="4071773"/>
                </a:lnTo>
                <a:lnTo>
                  <a:pt x="2820628" y="4071773"/>
                </a:lnTo>
                <a:lnTo>
                  <a:pt x="28206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190C83AD-108C-E1B5-DF49-0138DB55EDBB}"/>
              </a:ext>
            </a:extLst>
          </p:cNvPr>
          <p:cNvPicPr>
            <a:picLocks noChangeAspect="1"/>
          </p:cNvPicPr>
          <p:nvPr/>
        </p:nvPicPr>
        <p:blipFill rotWithShape="1">
          <a:blip r:embed="rId8"/>
          <a:srcRect/>
          <a:stretch/>
        </p:blipFill>
        <p:spPr>
          <a:xfrm>
            <a:off x="1597821" y="3314700"/>
            <a:ext cx="9944888" cy="5410200"/>
          </a:xfrm>
          <a:prstGeom prst="roundRect">
            <a:avLst>
              <a:gd name="adj" fmla="val 15321"/>
            </a:avLst>
          </a:prstGeom>
        </p:spPr>
      </p:pic>
    </p:spTree>
    <p:extLst>
      <p:ext uri="{BB962C8B-B14F-4D97-AF65-F5344CB8AC3E}">
        <p14:creationId xmlns:p14="http://schemas.microsoft.com/office/powerpoint/2010/main" val="734397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81400" y="-266700"/>
            <a:ext cx="14984299" cy="10744200"/>
            <a:chOff x="0" y="0"/>
            <a:chExt cx="8048567" cy="4688338"/>
          </a:xfrm>
        </p:grpSpPr>
        <p:sp>
          <p:nvSpPr>
            <p:cNvPr id="3" name="Freeform 3"/>
            <p:cNvSpPr/>
            <p:nvPr/>
          </p:nvSpPr>
          <p:spPr>
            <a:xfrm>
              <a:off x="0" y="0"/>
              <a:ext cx="8048568" cy="4688337"/>
            </a:xfrm>
            <a:custGeom>
              <a:avLst/>
              <a:gdLst/>
              <a:ahLst/>
              <a:cxnLst/>
              <a:rect l="l" t="t" r="r" b="b"/>
              <a:pathLst>
                <a:path w="8048568" h="4688337">
                  <a:moveTo>
                    <a:pt x="0" y="0"/>
                  </a:moveTo>
                  <a:lnTo>
                    <a:pt x="8048568" y="0"/>
                  </a:lnTo>
                  <a:lnTo>
                    <a:pt x="8048568" y="4688337"/>
                  </a:lnTo>
                  <a:lnTo>
                    <a:pt x="0" y="4688337"/>
                  </a:lnTo>
                  <a:close/>
                </a:path>
              </a:pathLst>
            </a:custGeom>
            <a:solidFill>
              <a:srgbClr val="CAE7E4"/>
            </a:solidFill>
          </p:spPr>
          <p:txBody>
            <a:bodyPr/>
            <a:lstStyle/>
            <a:p>
              <a:endParaRPr lang="en-IN"/>
            </a:p>
          </p:txBody>
        </p:sp>
      </p:grpSp>
      <p:sp>
        <p:nvSpPr>
          <p:cNvPr id="4" name="TextBox 4"/>
          <p:cNvSpPr txBox="1"/>
          <p:nvPr/>
        </p:nvSpPr>
        <p:spPr>
          <a:xfrm>
            <a:off x="3886200" y="20893"/>
            <a:ext cx="14401800" cy="2462213"/>
          </a:xfrm>
          <a:prstGeom prst="rect">
            <a:avLst/>
          </a:prstGeom>
        </p:spPr>
        <p:txBody>
          <a:bodyPr wrap="square" lIns="0" tIns="0" rIns="0" bIns="0" rtlCol="0" anchor="t">
            <a:spAutoFit/>
          </a:bodyPr>
          <a:lstStyle/>
          <a:p>
            <a:r>
              <a:rPr lang="en-US" sz="4000" spc="45" dirty="0">
                <a:solidFill>
                  <a:srgbClr val="1C7378"/>
                </a:solidFill>
                <a:latin typeface="Proxima Nova Bold"/>
                <a:ea typeface="Proxima Nova Bold"/>
                <a:cs typeface="Proxima Nova Bold"/>
                <a:sym typeface="Proxima Nova Bold"/>
              </a:rPr>
              <a:t>write a SQL query to count the number of available rooms in each block. Sort the result-set on ID of the block. Return ID of the block as "Block", count number of available rooms as "Number of available rooms".</a:t>
            </a:r>
            <a:endParaRPr lang="en-US" sz="4000" spc="67" dirty="0">
              <a:solidFill>
                <a:srgbClr val="1C7378"/>
              </a:solidFill>
              <a:latin typeface="Proxima Nova Bold"/>
              <a:sym typeface="Proxima Nova Bold"/>
            </a:endParaRPr>
          </a:p>
        </p:txBody>
      </p:sp>
      <p:sp>
        <p:nvSpPr>
          <p:cNvPr id="5" name="Freeform 5"/>
          <p:cNvSpPr/>
          <p:nvPr/>
        </p:nvSpPr>
        <p:spPr>
          <a:xfrm rot="7998369">
            <a:off x="-2068242" y="-2362414"/>
            <a:ext cx="4857299" cy="4724827"/>
          </a:xfrm>
          <a:custGeom>
            <a:avLst/>
            <a:gdLst/>
            <a:ahLst/>
            <a:cxnLst/>
            <a:rect l="l" t="t" r="r" b="b"/>
            <a:pathLst>
              <a:path w="4857299" h="4724827">
                <a:moveTo>
                  <a:pt x="0" y="0"/>
                </a:moveTo>
                <a:lnTo>
                  <a:pt x="4857299" y="0"/>
                </a:lnTo>
                <a:lnTo>
                  <a:pt x="4857299" y="4724828"/>
                </a:lnTo>
                <a:lnTo>
                  <a:pt x="0" y="47248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0" y="2832147"/>
            <a:ext cx="3581400" cy="7454853"/>
          </a:xfrm>
          <a:custGeom>
            <a:avLst/>
            <a:gdLst/>
            <a:ahLst/>
            <a:cxnLst/>
            <a:rect l="l" t="t" r="r" b="b"/>
            <a:pathLst>
              <a:path w="3384928" h="3614972">
                <a:moveTo>
                  <a:pt x="0" y="0"/>
                </a:moveTo>
                <a:lnTo>
                  <a:pt x="3384928" y="0"/>
                </a:lnTo>
                <a:lnTo>
                  <a:pt x="3384928" y="3614972"/>
                </a:lnTo>
                <a:lnTo>
                  <a:pt x="0" y="3614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5400000">
            <a:off x="15294371" y="7298929"/>
            <a:ext cx="5134853" cy="4938795"/>
          </a:xfrm>
          <a:custGeom>
            <a:avLst/>
            <a:gdLst/>
            <a:ahLst/>
            <a:cxnLst/>
            <a:rect l="l" t="t" r="r" b="b"/>
            <a:pathLst>
              <a:path w="5134853" h="4938795">
                <a:moveTo>
                  <a:pt x="0" y="0"/>
                </a:moveTo>
                <a:lnTo>
                  <a:pt x="5134854" y="0"/>
                </a:lnTo>
                <a:lnTo>
                  <a:pt x="5134854" y="4938795"/>
                </a:lnTo>
                <a:lnTo>
                  <a:pt x="0" y="4938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775E0D8A-A657-5A2D-BBFB-242B63091714}"/>
              </a:ext>
            </a:extLst>
          </p:cNvPr>
          <p:cNvPicPr>
            <a:picLocks noChangeAspect="1"/>
          </p:cNvPicPr>
          <p:nvPr/>
        </p:nvPicPr>
        <p:blipFill>
          <a:blip r:embed="rId8"/>
          <a:stretch>
            <a:fillRect/>
          </a:stretch>
        </p:blipFill>
        <p:spPr>
          <a:xfrm>
            <a:off x="5334000" y="3028478"/>
            <a:ext cx="10821560" cy="5848822"/>
          </a:xfrm>
          <a:prstGeom prst="roundRect">
            <a:avLst>
              <a:gd name="adj" fmla="val 11236"/>
            </a:avLst>
          </a:prstGeom>
        </p:spPr>
      </p:pic>
    </p:spTree>
    <p:extLst>
      <p:ext uri="{BB962C8B-B14F-4D97-AF65-F5344CB8AC3E}">
        <p14:creationId xmlns:p14="http://schemas.microsoft.com/office/powerpoint/2010/main" val="2932168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44600" y="1793791"/>
            <a:ext cx="4224421" cy="8207563"/>
          </a:xfrm>
          <a:custGeom>
            <a:avLst/>
            <a:gdLst/>
            <a:ahLst/>
            <a:cxnLst/>
            <a:rect l="l" t="t" r="r" b="b"/>
            <a:pathLst>
              <a:path w="5656618" h="9286985">
                <a:moveTo>
                  <a:pt x="0" y="0"/>
                </a:moveTo>
                <a:lnTo>
                  <a:pt x="5656618" y="0"/>
                </a:lnTo>
                <a:lnTo>
                  <a:pt x="5656618" y="9286985"/>
                </a:lnTo>
                <a:lnTo>
                  <a:pt x="0" y="9286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94389" y="0"/>
            <a:ext cx="14138989" cy="10509159"/>
            <a:chOff x="0" y="0"/>
            <a:chExt cx="4353061" cy="4652221"/>
          </a:xfrm>
        </p:grpSpPr>
        <p:sp>
          <p:nvSpPr>
            <p:cNvPr id="4" name="Freeform 4"/>
            <p:cNvSpPr/>
            <p:nvPr/>
          </p:nvSpPr>
          <p:spPr>
            <a:xfrm>
              <a:off x="0" y="0"/>
              <a:ext cx="4353061" cy="4652221"/>
            </a:xfrm>
            <a:custGeom>
              <a:avLst/>
              <a:gdLst/>
              <a:ahLst/>
              <a:cxnLst/>
              <a:rect l="l" t="t" r="r" b="b"/>
              <a:pathLst>
                <a:path w="4353061" h="4652221">
                  <a:moveTo>
                    <a:pt x="0" y="0"/>
                  </a:moveTo>
                  <a:lnTo>
                    <a:pt x="4353061" y="0"/>
                  </a:lnTo>
                  <a:lnTo>
                    <a:pt x="4353061" y="4652221"/>
                  </a:lnTo>
                  <a:lnTo>
                    <a:pt x="0" y="4652221"/>
                  </a:lnTo>
                  <a:close/>
                </a:path>
              </a:pathLst>
            </a:custGeom>
            <a:solidFill>
              <a:srgbClr val="CAE7E4"/>
            </a:solidFill>
          </p:spPr>
          <p:txBody>
            <a:bodyPr/>
            <a:lstStyle/>
            <a:p>
              <a:endParaRPr lang="en-IN"/>
            </a:p>
          </p:txBody>
        </p:sp>
      </p:grpSp>
      <p:sp>
        <p:nvSpPr>
          <p:cNvPr id="5" name="Freeform 5"/>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1132809">
            <a:off x="-894034" y="7979877"/>
            <a:ext cx="3845468" cy="4114800"/>
          </a:xfrm>
          <a:custGeom>
            <a:avLst/>
            <a:gdLst/>
            <a:ahLst/>
            <a:cxnLst/>
            <a:rect l="l" t="t" r="r" b="b"/>
            <a:pathLst>
              <a:path w="3845468" h="4114800">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533400" y="254908"/>
            <a:ext cx="13258800" cy="2462213"/>
          </a:xfrm>
          <a:prstGeom prst="rect">
            <a:avLst/>
          </a:prstGeom>
        </p:spPr>
        <p:txBody>
          <a:bodyPr wrap="square" lIns="0" tIns="0" rIns="0" bIns="0" rtlCol="0" anchor="t">
            <a:spAutoFit/>
          </a:bodyPr>
          <a:lstStyle/>
          <a:p>
            <a:r>
              <a:rPr lang="en-US" sz="4000" spc="45" dirty="0">
                <a:solidFill>
                  <a:srgbClr val="1C7378"/>
                </a:solidFill>
                <a:latin typeface="Proxima Nova Bold"/>
                <a:sym typeface="Proxima Nova Bold"/>
              </a:rPr>
              <a:t>write a SQL query to count the number of available rooms in each floor. Sort the result-set on block floor. Return floor ID as "Floor" and count the number of available rooms as "Number of available rooms".</a:t>
            </a:r>
          </a:p>
        </p:txBody>
      </p:sp>
      <p:pic>
        <p:nvPicPr>
          <p:cNvPr id="10" name="Picture 9">
            <a:extLst>
              <a:ext uri="{FF2B5EF4-FFF2-40B4-BE49-F238E27FC236}">
                <a16:creationId xmlns:a16="http://schemas.microsoft.com/office/drawing/2014/main" id="{007885AD-83E1-B26B-1EDA-395DC79BE2D3}"/>
              </a:ext>
            </a:extLst>
          </p:cNvPr>
          <p:cNvPicPr>
            <a:picLocks noChangeAspect="1"/>
          </p:cNvPicPr>
          <p:nvPr/>
        </p:nvPicPr>
        <p:blipFill>
          <a:blip r:embed="rId8"/>
          <a:stretch>
            <a:fillRect/>
          </a:stretch>
        </p:blipFill>
        <p:spPr>
          <a:xfrm>
            <a:off x="2819400" y="2972029"/>
            <a:ext cx="9649058" cy="6235138"/>
          </a:xfrm>
          <a:prstGeom prst="roundRect">
            <a:avLst>
              <a:gd name="adj" fmla="val 9547"/>
            </a:avLst>
          </a:prstGeom>
        </p:spPr>
      </p:pic>
    </p:spTree>
    <p:extLst>
      <p:ext uri="{BB962C8B-B14F-4D97-AF65-F5344CB8AC3E}">
        <p14:creationId xmlns:p14="http://schemas.microsoft.com/office/powerpoint/2010/main" val="4257206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8418" y="1000125"/>
            <a:ext cx="4097382" cy="9103350"/>
          </a:xfrm>
          <a:custGeom>
            <a:avLst/>
            <a:gdLst/>
            <a:ahLst/>
            <a:cxnLst/>
            <a:rect l="l" t="t" r="r" b="b"/>
            <a:pathLst>
              <a:path w="11353191" h="9990808">
                <a:moveTo>
                  <a:pt x="0" y="0"/>
                </a:moveTo>
                <a:lnTo>
                  <a:pt x="11353191" y="0"/>
                </a:lnTo>
                <a:lnTo>
                  <a:pt x="11353191" y="9990808"/>
                </a:lnTo>
                <a:lnTo>
                  <a:pt x="0" y="9990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419600" y="-166619"/>
            <a:ext cx="14090559" cy="10648009"/>
            <a:chOff x="0" y="0"/>
            <a:chExt cx="3869427" cy="4616105"/>
          </a:xfrm>
        </p:grpSpPr>
        <p:sp>
          <p:nvSpPr>
            <p:cNvPr id="4" name="Freeform 4"/>
            <p:cNvSpPr/>
            <p:nvPr/>
          </p:nvSpPr>
          <p:spPr>
            <a:xfrm>
              <a:off x="0" y="0"/>
              <a:ext cx="3869427" cy="4616105"/>
            </a:xfrm>
            <a:custGeom>
              <a:avLst/>
              <a:gdLst/>
              <a:ahLst/>
              <a:cxnLst/>
              <a:rect l="l" t="t" r="r" b="b"/>
              <a:pathLst>
                <a:path w="3869427" h="4616105">
                  <a:moveTo>
                    <a:pt x="0" y="0"/>
                  </a:moveTo>
                  <a:lnTo>
                    <a:pt x="3869427" y="0"/>
                  </a:lnTo>
                  <a:lnTo>
                    <a:pt x="3869427" y="4616105"/>
                  </a:lnTo>
                  <a:lnTo>
                    <a:pt x="0" y="4616105"/>
                  </a:lnTo>
                  <a:close/>
                </a:path>
              </a:pathLst>
            </a:custGeom>
            <a:solidFill>
              <a:srgbClr val="CAE7E4"/>
            </a:solidFill>
          </p:spPr>
          <p:txBody>
            <a:bodyPr/>
            <a:lstStyle/>
            <a:p>
              <a:endParaRPr lang="en-IN"/>
            </a:p>
          </p:txBody>
        </p:sp>
      </p:grpSp>
      <p:sp>
        <p:nvSpPr>
          <p:cNvPr id="5" name="Freeform 5"/>
          <p:cNvSpPr/>
          <p:nvPr/>
        </p:nvSpPr>
        <p:spPr>
          <a:xfrm rot="-5233657">
            <a:off x="-2636638" y="-2904084"/>
            <a:ext cx="4533662" cy="4997022"/>
          </a:xfrm>
          <a:custGeom>
            <a:avLst/>
            <a:gdLst/>
            <a:ahLst/>
            <a:cxnLst/>
            <a:rect l="l" t="t" r="r" b="b"/>
            <a:pathLst>
              <a:path w="4533662" h="4997022">
                <a:moveTo>
                  <a:pt x="0" y="0"/>
                </a:moveTo>
                <a:lnTo>
                  <a:pt x="4533662" y="0"/>
                </a:lnTo>
                <a:lnTo>
                  <a:pt x="4533662" y="4997022"/>
                </a:lnTo>
                <a:lnTo>
                  <a:pt x="0" y="4997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4648200" y="235210"/>
            <a:ext cx="13626737" cy="3077766"/>
          </a:xfrm>
          <a:prstGeom prst="rect">
            <a:avLst/>
          </a:prstGeom>
        </p:spPr>
        <p:txBody>
          <a:bodyPr wrap="square" lIns="0" tIns="0" rIns="0" bIns="0" rtlCol="0" anchor="t">
            <a:spAutoFit/>
          </a:bodyPr>
          <a:lstStyle/>
          <a:p>
            <a:pPr algn="l"/>
            <a:r>
              <a:rPr lang="en-US" sz="4000" spc="67" dirty="0">
                <a:solidFill>
                  <a:srgbClr val="1C7378"/>
                </a:solidFill>
                <a:latin typeface="Proxima Nova Bold"/>
                <a:sym typeface="Proxima Nova Bold"/>
              </a:rPr>
              <a:t>write a SQL query to count the number of available rooms for each floor in each block. Sort the result-set on floor ID, ID of the block. Return the floor ID as "Floor", ID of the block as "Block", and number of available rooms as "Number of available rooms".</a:t>
            </a:r>
          </a:p>
        </p:txBody>
      </p:sp>
      <p:sp>
        <p:nvSpPr>
          <p:cNvPr id="8" name="Freeform 8"/>
          <p:cNvSpPr/>
          <p:nvPr/>
        </p:nvSpPr>
        <p:spPr>
          <a:xfrm rot="-2932786">
            <a:off x="15427711" y="8069276"/>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2B523431-FEA1-128E-0C34-C44FDAB2F9B3}"/>
              </a:ext>
            </a:extLst>
          </p:cNvPr>
          <p:cNvPicPr>
            <a:picLocks noChangeAspect="1"/>
          </p:cNvPicPr>
          <p:nvPr/>
        </p:nvPicPr>
        <p:blipFill>
          <a:blip r:embed="rId8"/>
          <a:stretch>
            <a:fillRect/>
          </a:stretch>
        </p:blipFill>
        <p:spPr>
          <a:xfrm>
            <a:off x="5982079" y="3467100"/>
            <a:ext cx="10248521" cy="5638799"/>
          </a:xfrm>
          <a:prstGeom prst="roundRect">
            <a:avLst>
              <a:gd name="adj" fmla="val 9694"/>
            </a:avLst>
          </a:prstGeom>
        </p:spPr>
      </p:pic>
    </p:spTree>
    <p:extLst>
      <p:ext uri="{BB962C8B-B14F-4D97-AF65-F5344CB8AC3E}">
        <p14:creationId xmlns:p14="http://schemas.microsoft.com/office/powerpoint/2010/main" val="3647563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73200" y="1866900"/>
            <a:ext cx="3894115" cy="8115964"/>
          </a:xfrm>
          <a:custGeom>
            <a:avLst/>
            <a:gdLst/>
            <a:ahLst/>
            <a:cxnLst/>
            <a:rect l="l" t="t" r="r" b="b"/>
            <a:pathLst>
              <a:path w="6391190" h="9324018">
                <a:moveTo>
                  <a:pt x="0" y="0"/>
                </a:moveTo>
                <a:lnTo>
                  <a:pt x="6391190" y="0"/>
                </a:lnTo>
                <a:lnTo>
                  <a:pt x="6391190" y="9324018"/>
                </a:lnTo>
                <a:lnTo>
                  <a:pt x="0" y="9324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49930" y="-194389"/>
            <a:ext cx="14423129" cy="10675779"/>
            <a:chOff x="0" y="0"/>
            <a:chExt cx="4573374" cy="4628144"/>
          </a:xfrm>
        </p:grpSpPr>
        <p:sp>
          <p:nvSpPr>
            <p:cNvPr id="4" name="Freeform 4"/>
            <p:cNvSpPr/>
            <p:nvPr/>
          </p:nvSpPr>
          <p:spPr>
            <a:xfrm>
              <a:off x="0" y="0"/>
              <a:ext cx="4573374" cy="4628144"/>
            </a:xfrm>
            <a:custGeom>
              <a:avLst/>
              <a:gdLst/>
              <a:ahLst/>
              <a:cxnLst/>
              <a:rect l="l" t="t" r="r" b="b"/>
              <a:pathLst>
                <a:path w="4573374" h="4628144">
                  <a:moveTo>
                    <a:pt x="0" y="0"/>
                  </a:moveTo>
                  <a:lnTo>
                    <a:pt x="4573374" y="0"/>
                  </a:lnTo>
                  <a:lnTo>
                    <a:pt x="4573374" y="4628144"/>
                  </a:lnTo>
                  <a:lnTo>
                    <a:pt x="0" y="4628144"/>
                  </a:lnTo>
                  <a:close/>
                </a:path>
              </a:pathLst>
            </a:custGeom>
            <a:solidFill>
              <a:srgbClr val="CAE7E4"/>
            </a:solidFill>
          </p:spPr>
          <p:txBody>
            <a:bodyPr/>
            <a:lstStyle/>
            <a:p>
              <a:endParaRPr lang="en-IN"/>
            </a:p>
          </p:txBody>
        </p:sp>
      </p:grpSp>
      <p:sp>
        <p:nvSpPr>
          <p:cNvPr id="5" name="TextBox 5"/>
          <p:cNvSpPr txBox="1"/>
          <p:nvPr/>
        </p:nvSpPr>
        <p:spPr>
          <a:xfrm>
            <a:off x="193646" y="0"/>
            <a:ext cx="13868400" cy="3077766"/>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count the number of rooms that are unavailable in each block and on each floor. Sort the result-set on block floor, block code. Return the floor ID as "Floor", block ID as "Block", and number of unavailable as “Number of unavailable rooms".</a:t>
            </a:r>
            <a:endParaRPr lang="en-US" sz="4000" spc="67" dirty="0">
              <a:solidFill>
                <a:srgbClr val="1C7378"/>
              </a:solidFill>
              <a:latin typeface="Proxima Nova Bold"/>
              <a:sym typeface="Proxima Nova Bold"/>
            </a:endParaRPr>
          </a:p>
        </p:txBody>
      </p:sp>
      <p:sp>
        <p:nvSpPr>
          <p:cNvPr id="7" name="Freeform 7"/>
          <p:cNvSpPr/>
          <p:nvPr/>
        </p:nvSpPr>
        <p:spPr>
          <a:xfrm rot="1149142">
            <a:off x="-1811697" y="8009892"/>
            <a:ext cx="4681903" cy="4554215"/>
          </a:xfrm>
          <a:custGeom>
            <a:avLst/>
            <a:gdLst/>
            <a:ahLst/>
            <a:cxnLst/>
            <a:rect l="l" t="t" r="r" b="b"/>
            <a:pathLst>
              <a:path w="4681903" h="4554215">
                <a:moveTo>
                  <a:pt x="0" y="0"/>
                </a:moveTo>
                <a:lnTo>
                  <a:pt x="4681903" y="0"/>
                </a:lnTo>
                <a:lnTo>
                  <a:pt x="4681903" y="4554216"/>
                </a:lnTo>
                <a:lnTo>
                  <a:pt x="0" y="4554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5944739">
            <a:off x="16034484" y="-2277591"/>
            <a:ext cx="4460568" cy="4772981"/>
          </a:xfrm>
          <a:custGeom>
            <a:avLst/>
            <a:gdLst/>
            <a:ahLst/>
            <a:cxnLst/>
            <a:rect l="l" t="t" r="r" b="b"/>
            <a:pathLst>
              <a:path w="4460568" h="4772981">
                <a:moveTo>
                  <a:pt x="0" y="0"/>
                </a:moveTo>
                <a:lnTo>
                  <a:pt x="4460567" y="0"/>
                </a:lnTo>
                <a:lnTo>
                  <a:pt x="4460567" y="4772980"/>
                </a:lnTo>
                <a:lnTo>
                  <a:pt x="0" y="4772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2" name="Picture 11">
            <a:extLst>
              <a:ext uri="{FF2B5EF4-FFF2-40B4-BE49-F238E27FC236}">
                <a16:creationId xmlns:a16="http://schemas.microsoft.com/office/drawing/2014/main" id="{6B22182F-6AB1-1F21-195E-1EC223ABC584}"/>
              </a:ext>
            </a:extLst>
          </p:cNvPr>
          <p:cNvPicPr>
            <a:picLocks noChangeAspect="1"/>
          </p:cNvPicPr>
          <p:nvPr/>
        </p:nvPicPr>
        <p:blipFill>
          <a:blip r:embed="rId8"/>
          <a:stretch>
            <a:fillRect/>
          </a:stretch>
        </p:blipFill>
        <p:spPr>
          <a:xfrm>
            <a:off x="2819400" y="3275842"/>
            <a:ext cx="9891535" cy="6085262"/>
          </a:xfrm>
          <a:prstGeom prst="roundRect">
            <a:avLst>
              <a:gd name="adj" fmla="val 9743"/>
            </a:avLst>
          </a:prstGeom>
        </p:spPr>
      </p:pic>
    </p:spTree>
    <p:extLst>
      <p:ext uri="{BB962C8B-B14F-4D97-AF65-F5344CB8AC3E}">
        <p14:creationId xmlns:p14="http://schemas.microsoft.com/office/powerpoint/2010/main" val="316347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5911" y="1638300"/>
            <a:ext cx="3557679" cy="8070838"/>
          </a:xfrm>
          <a:custGeom>
            <a:avLst/>
            <a:gdLst/>
            <a:ahLst/>
            <a:cxnLst/>
            <a:rect l="l" t="t" r="r" b="b"/>
            <a:pathLst>
              <a:path w="7942727" h="8861054">
                <a:moveTo>
                  <a:pt x="0" y="0"/>
                </a:moveTo>
                <a:lnTo>
                  <a:pt x="7942726" y="0"/>
                </a:lnTo>
                <a:lnTo>
                  <a:pt x="7942726" y="8861054"/>
                </a:lnTo>
                <a:lnTo>
                  <a:pt x="0" y="8861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099823" y="-117387"/>
            <a:ext cx="14318354" cy="10521774"/>
            <a:chOff x="0" y="0"/>
            <a:chExt cx="3988167" cy="4561380"/>
          </a:xfrm>
        </p:grpSpPr>
        <p:sp>
          <p:nvSpPr>
            <p:cNvPr id="4" name="Freeform 4"/>
            <p:cNvSpPr/>
            <p:nvPr/>
          </p:nvSpPr>
          <p:spPr>
            <a:xfrm>
              <a:off x="0" y="0"/>
              <a:ext cx="3988167" cy="4561380"/>
            </a:xfrm>
            <a:custGeom>
              <a:avLst/>
              <a:gdLst/>
              <a:ahLst/>
              <a:cxnLst/>
              <a:rect l="l" t="t" r="r" b="b"/>
              <a:pathLst>
                <a:path w="3988167" h="4561380">
                  <a:moveTo>
                    <a:pt x="0" y="0"/>
                  </a:moveTo>
                  <a:lnTo>
                    <a:pt x="3988167" y="0"/>
                  </a:lnTo>
                  <a:lnTo>
                    <a:pt x="3988167" y="4561380"/>
                  </a:lnTo>
                  <a:lnTo>
                    <a:pt x="0" y="4561380"/>
                  </a:lnTo>
                  <a:close/>
                </a:path>
              </a:pathLst>
            </a:custGeom>
            <a:solidFill>
              <a:srgbClr val="CAE7E4"/>
            </a:solidFill>
          </p:spPr>
          <p:txBody>
            <a:bodyPr/>
            <a:lstStyle/>
            <a:p>
              <a:endParaRPr lang="en-IN"/>
            </a:p>
          </p:txBody>
        </p:sp>
      </p:grpSp>
      <p:sp>
        <p:nvSpPr>
          <p:cNvPr id="5" name="Freeform 5"/>
          <p:cNvSpPr/>
          <p:nvPr/>
        </p:nvSpPr>
        <p:spPr>
          <a:xfrm rot="-8100000">
            <a:off x="15005292" y="7962755"/>
            <a:ext cx="4717900" cy="5118038"/>
          </a:xfrm>
          <a:custGeom>
            <a:avLst/>
            <a:gdLst/>
            <a:ahLst/>
            <a:cxnLst/>
            <a:rect l="l" t="t" r="r" b="b"/>
            <a:pathLst>
              <a:path w="4717900" h="5118038">
                <a:moveTo>
                  <a:pt x="0" y="0"/>
                </a:moveTo>
                <a:lnTo>
                  <a:pt x="4717900" y="0"/>
                </a:lnTo>
                <a:lnTo>
                  <a:pt x="4717900" y="5118038"/>
                </a:lnTo>
                <a:lnTo>
                  <a:pt x="0" y="5118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4572000" y="266700"/>
            <a:ext cx="13411200" cy="1846659"/>
          </a:xfrm>
          <a:prstGeom prst="rect">
            <a:avLst/>
          </a:prstGeom>
        </p:spPr>
        <p:txBody>
          <a:bodyPr wrap="square" lIns="0" tIns="0" rIns="0" bIns="0" rtlCol="0" anchor="t">
            <a:spAutoFit/>
          </a:bodyPr>
          <a:lstStyle/>
          <a:p>
            <a:r>
              <a:rPr lang="en-US" sz="4000" spc="67" dirty="0">
                <a:solidFill>
                  <a:srgbClr val="1C7378"/>
                </a:solidFill>
                <a:latin typeface="Proxima Nova Bold"/>
                <a:sym typeface="Proxima Nova Bold"/>
              </a:rPr>
              <a:t>write a SQL query to find the floor where the maximum number of rooms are available. Return floor ID as "Floor", count "Number of available rooms".</a:t>
            </a:r>
          </a:p>
        </p:txBody>
      </p:sp>
      <p:sp>
        <p:nvSpPr>
          <p:cNvPr id="8" name="Freeform 8"/>
          <p:cNvSpPr/>
          <p:nvPr/>
        </p:nvSpPr>
        <p:spPr>
          <a:xfrm rot="2170947">
            <a:off x="-2909239" y="-2804021"/>
            <a:ext cx="5262639" cy="5119113"/>
          </a:xfrm>
          <a:custGeom>
            <a:avLst/>
            <a:gdLst/>
            <a:ahLst/>
            <a:cxnLst/>
            <a:rect l="l" t="t" r="r" b="b"/>
            <a:pathLst>
              <a:path w="5262639" h="5119113">
                <a:moveTo>
                  <a:pt x="0" y="0"/>
                </a:moveTo>
                <a:lnTo>
                  <a:pt x="5262639" y="0"/>
                </a:lnTo>
                <a:lnTo>
                  <a:pt x="5262639" y="5119113"/>
                </a:lnTo>
                <a:lnTo>
                  <a:pt x="0" y="5119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80F101FE-7059-ECE2-6F34-58C32C66C02B}"/>
              </a:ext>
            </a:extLst>
          </p:cNvPr>
          <p:cNvPicPr>
            <a:picLocks noChangeAspect="1"/>
          </p:cNvPicPr>
          <p:nvPr/>
        </p:nvPicPr>
        <p:blipFill>
          <a:blip r:embed="rId8"/>
          <a:stretch>
            <a:fillRect/>
          </a:stretch>
        </p:blipFill>
        <p:spPr>
          <a:xfrm>
            <a:off x="5638800" y="2497446"/>
            <a:ext cx="10515600" cy="6151254"/>
          </a:xfrm>
          <a:prstGeom prst="roundRect">
            <a:avLst>
              <a:gd name="adj" fmla="val 9388"/>
            </a:avLst>
          </a:prstGeom>
        </p:spPr>
      </p:pic>
    </p:spTree>
    <p:extLst>
      <p:ext uri="{BB962C8B-B14F-4D97-AF65-F5344CB8AC3E}">
        <p14:creationId xmlns:p14="http://schemas.microsoft.com/office/powerpoint/2010/main" val="77902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1336" y="0"/>
            <a:ext cx="15276429" cy="10521774"/>
            <a:chOff x="0" y="0"/>
            <a:chExt cx="4060051" cy="4561380"/>
          </a:xfrm>
        </p:grpSpPr>
        <p:sp>
          <p:nvSpPr>
            <p:cNvPr id="3" name="Freeform 3"/>
            <p:cNvSpPr/>
            <p:nvPr/>
          </p:nvSpPr>
          <p:spPr>
            <a:xfrm>
              <a:off x="0" y="0"/>
              <a:ext cx="4060051" cy="4561380"/>
            </a:xfrm>
            <a:custGeom>
              <a:avLst/>
              <a:gdLst/>
              <a:ahLst/>
              <a:cxnLst/>
              <a:rect l="l" t="t" r="r" b="b"/>
              <a:pathLst>
                <a:path w="4060051" h="4561380">
                  <a:moveTo>
                    <a:pt x="0" y="0"/>
                  </a:moveTo>
                  <a:lnTo>
                    <a:pt x="4060051" y="0"/>
                  </a:lnTo>
                  <a:lnTo>
                    <a:pt x="4060051" y="4561380"/>
                  </a:lnTo>
                  <a:lnTo>
                    <a:pt x="0" y="4561380"/>
                  </a:lnTo>
                  <a:close/>
                </a:path>
              </a:pathLst>
            </a:custGeom>
            <a:solidFill>
              <a:srgbClr val="CAE7E4"/>
            </a:solidFill>
          </p:spPr>
          <p:txBody>
            <a:bodyPr/>
            <a:lstStyle/>
            <a:p>
              <a:pPr algn="ctr"/>
              <a:endParaRPr lang="en-IN"/>
            </a:p>
          </p:txBody>
        </p:sp>
      </p:grpSp>
      <p:sp>
        <p:nvSpPr>
          <p:cNvPr id="4" name="Freeform 4"/>
          <p:cNvSpPr/>
          <p:nvPr/>
        </p:nvSpPr>
        <p:spPr>
          <a:xfrm rot="78320">
            <a:off x="247128" y="1806117"/>
            <a:ext cx="2879666" cy="7661544"/>
          </a:xfrm>
          <a:custGeom>
            <a:avLst/>
            <a:gdLst/>
            <a:ahLst/>
            <a:cxnLst/>
            <a:rect l="l" t="t" r="r" b="b"/>
            <a:pathLst>
              <a:path w="8446998" h="8324132">
                <a:moveTo>
                  <a:pt x="0" y="0"/>
                </a:moveTo>
                <a:lnTo>
                  <a:pt x="8446998" y="0"/>
                </a:lnTo>
                <a:lnTo>
                  <a:pt x="8446998" y="8324132"/>
                </a:lnTo>
                <a:lnTo>
                  <a:pt x="0" y="8324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Freeform 15"/>
          <p:cNvSpPr/>
          <p:nvPr/>
        </p:nvSpPr>
        <p:spPr>
          <a:xfrm rot="6967708">
            <a:off x="15625820" y="7603338"/>
            <a:ext cx="4526778" cy="4403320"/>
          </a:xfrm>
          <a:custGeom>
            <a:avLst/>
            <a:gdLst/>
            <a:ahLst/>
            <a:cxnLst/>
            <a:rect l="l" t="t" r="r" b="b"/>
            <a:pathLst>
              <a:path w="4526778" h="4403320">
                <a:moveTo>
                  <a:pt x="0" y="0"/>
                </a:moveTo>
                <a:lnTo>
                  <a:pt x="4526778" y="0"/>
                </a:lnTo>
                <a:lnTo>
                  <a:pt x="4526778" y="4403321"/>
                </a:lnTo>
                <a:lnTo>
                  <a:pt x="0" y="4403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Freeform 16"/>
          <p:cNvSpPr/>
          <p:nvPr/>
        </p:nvSpPr>
        <p:spPr>
          <a:xfrm rot="10022704">
            <a:off x="-2608177" y="-2924196"/>
            <a:ext cx="5258107" cy="5626379"/>
          </a:xfrm>
          <a:custGeom>
            <a:avLst/>
            <a:gdLst/>
            <a:ahLst/>
            <a:cxnLst/>
            <a:rect l="l" t="t" r="r" b="b"/>
            <a:pathLst>
              <a:path w="5258107" h="5626379">
                <a:moveTo>
                  <a:pt x="0" y="0"/>
                </a:moveTo>
                <a:lnTo>
                  <a:pt x="5258107" y="0"/>
                </a:lnTo>
                <a:lnTo>
                  <a:pt x="5258107" y="5626379"/>
                </a:lnTo>
                <a:lnTo>
                  <a:pt x="0" y="5626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Rectangle: Rounded Corners 9">
            <a:extLst>
              <a:ext uri="{FF2B5EF4-FFF2-40B4-BE49-F238E27FC236}">
                <a16:creationId xmlns:a16="http://schemas.microsoft.com/office/drawing/2014/main" id="{77BC7F1A-F121-AF25-BDA7-24BECCD2EFF1}"/>
              </a:ext>
            </a:extLst>
          </p:cNvPr>
          <p:cNvSpPr/>
          <p:nvPr/>
        </p:nvSpPr>
        <p:spPr>
          <a:xfrm>
            <a:off x="5117039" y="752635"/>
            <a:ext cx="5638800" cy="5398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4">
            <a:extLst>
              <a:ext uri="{FF2B5EF4-FFF2-40B4-BE49-F238E27FC236}">
                <a16:creationId xmlns:a16="http://schemas.microsoft.com/office/drawing/2014/main" id="{CA3CD0E8-0CD6-1AA3-0767-FB8DBDF39E5A}"/>
              </a:ext>
            </a:extLst>
          </p:cNvPr>
          <p:cNvSpPr txBox="1"/>
          <p:nvPr/>
        </p:nvSpPr>
        <p:spPr>
          <a:xfrm>
            <a:off x="3810000" y="752635"/>
            <a:ext cx="8915400" cy="1354217"/>
          </a:xfrm>
          <a:prstGeom prst="rect">
            <a:avLst/>
          </a:prstGeom>
        </p:spPr>
        <p:txBody>
          <a:bodyPr wrap="square" lIns="0" tIns="0" rIns="0" bIns="0" rtlCol="0" anchor="t">
            <a:spAutoFit/>
          </a:bodyPr>
          <a:lstStyle/>
          <a:p>
            <a:pPr algn="ctr"/>
            <a:r>
              <a:rPr lang="en-US" sz="3200" spc="67" dirty="0">
                <a:solidFill>
                  <a:schemeClr val="accent4">
                    <a:lumMod val="40000"/>
                    <a:lumOff val="60000"/>
                  </a:schemeClr>
                </a:solidFill>
                <a:latin typeface="Proxima Nova Bold"/>
                <a:sym typeface="Proxima Nova Bold"/>
              </a:rPr>
              <a:t>List of tables</a:t>
            </a:r>
          </a:p>
          <a:p>
            <a:pPr algn="ctr"/>
            <a:endParaRPr lang="en-US" sz="3200" spc="67" dirty="0">
              <a:solidFill>
                <a:srgbClr val="1C7378"/>
              </a:solidFill>
              <a:latin typeface="Proxima Nova Bold"/>
              <a:sym typeface="Proxima Nova Bold"/>
            </a:endParaRPr>
          </a:p>
          <a:p>
            <a:pPr algn="ctr"/>
            <a:endParaRPr lang="en-US" sz="2400" spc="67" dirty="0">
              <a:solidFill>
                <a:srgbClr val="1C7378"/>
              </a:solidFill>
              <a:latin typeface="Proxima Nova Bold"/>
              <a:sym typeface="Proxima Nova Bold"/>
            </a:endParaRPr>
          </a:p>
        </p:txBody>
      </p:sp>
      <p:sp>
        <p:nvSpPr>
          <p:cNvPr id="12" name="TextBox 11">
            <a:extLst>
              <a:ext uri="{FF2B5EF4-FFF2-40B4-BE49-F238E27FC236}">
                <a16:creationId xmlns:a16="http://schemas.microsoft.com/office/drawing/2014/main" id="{B98CAC3B-4791-C6B9-1C0C-C9D1AC9460CA}"/>
              </a:ext>
            </a:extLst>
          </p:cNvPr>
          <p:cNvSpPr txBox="1"/>
          <p:nvPr/>
        </p:nvSpPr>
        <p:spPr>
          <a:xfrm>
            <a:off x="5334000" y="2064505"/>
            <a:ext cx="8530651" cy="5632311"/>
          </a:xfrm>
          <a:prstGeom prst="rect">
            <a:avLst/>
          </a:prstGeom>
          <a:noFill/>
        </p:spPr>
        <p:txBody>
          <a:bodyPr wrap="square">
            <a:spAutoFit/>
          </a:bodyPr>
          <a:lstStyle/>
          <a:p>
            <a:pPr marL="342900" indent="-342900">
              <a:buFont typeface="Wingdings" panose="05000000000000000000" pitchFamily="2" charset="2"/>
              <a:buChar char="Ø"/>
            </a:pPr>
            <a:r>
              <a:rPr lang="en-US" sz="2400" spc="67" dirty="0">
                <a:solidFill>
                  <a:srgbClr val="1C7378"/>
                </a:solidFill>
                <a:latin typeface="Proxima Nova Bold"/>
              </a:rPr>
              <a:t> Physician</a:t>
            </a:r>
          </a:p>
          <a:p>
            <a:pPr marL="342900" indent="-342900">
              <a:buFont typeface="Wingdings" panose="05000000000000000000" pitchFamily="2" charset="2"/>
              <a:buChar char="Ø"/>
            </a:pPr>
            <a:r>
              <a:rPr lang="en-US" sz="2400" spc="67" dirty="0">
                <a:solidFill>
                  <a:srgbClr val="1C7378"/>
                </a:solidFill>
                <a:latin typeface="Proxima Nova Bold"/>
              </a:rPr>
              <a:t>Department</a:t>
            </a:r>
          </a:p>
          <a:p>
            <a:pPr marL="342900" indent="-342900">
              <a:buFont typeface="Wingdings" panose="05000000000000000000" pitchFamily="2" charset="2"/>
              <a:buChar char="Ø"/>
            </a:pPr>
            <a:r>
              <a:rPr lang="en-US" sz="2400" spc="67" dirty="0">
                <a:solidFill>
                  <a:srgbClr val="1C7378"/>
                </a:solidFill>
                <a:latin typeface="Proxima Nova Bold"/>
              </a:rPr>
              <a:t>Affiliated_with</a:t>
            </a:r>
          </a:p>
          <a:p>
            <a:pPr marL="342900" indent="-342900">
              <a:buFont typeface="Wingdings" panose="05000000000000000000" pitchFamily="2" charset="2"/>
              <a:buChar char="Ø"/>
            </a:pPr>
            <a:r>
              <a:rPr lang="en-US" sz="2400" spc="67" dirty="0">
                <a:solidFill>
                  <a:srgbClr val="1C7378"/>
                </a:solidFill>
                <a:latin typeface="Proxima Nova Bold"/>
              </a:rPr>
              <a:t>Procedure</a:t>
            </a:r>
          </a:p>
          <a:p>
            <a:pPr marL="342900" indent="-342900">
              <a:buFont typeface="Wingdings" panose="05000000000000000000" pitchFamily="2" charset="2"/>
              <a:buChar char="Ø"/>
            </a:pPr>
            <a:r>
              <a:rPr lang="en-US" sz="2400" spc="67" dirty="0">
                <a:solidFill>
                  <a:srgbClr val="1C7378"/>
                </a:solidFill>
                <a:latin typeface="Proxima Nova Bold"/>
              </a:rPr>
              <a:t>Trained_in</a:t>
            </a:r>
          </a:p>
          <a:p>
            <a:pPr marL="342900" indent="-342900">
              <a:buFont typeface="Wingdings" panose="05000000000000000000" pitchFamily="2" charset="2"/>
              <a:buChar char="Ø"/>
            </a:pPr>
            <a:r>
              <a:rPr lang="en-US" sz="2400" spc="67" dirty="0">
                <a:solidFill>
                  <a:srgbClr val="1C7378"/>
                </a:solidFill>
                <a:latin typeface="Proxima Nova Bold"/>
              </a:rPr>
              <a:t>Patient</a:t>
            </a:r>
          </a:p>
          <a:p>
            <a:pPr marL="342900" indent="-342900">
              <a:buFont typeface="Wingdings" panose="05000000000000000000" pitchFamily="2" charset="2"/>
              <a:buChar char="Ø"/>
            </a:pPr>
            <a:r>
              <a:rPr lang="en-US" sz="2400" spc="67" dirty="0">
                <a:solidFill>
                  <a:srgbClr val="1C7378"/>
                </a:solidFill>
                <a:latin typeface="Proxima Nova Bold"/>
              </a:rPr>
              <a:t>Nurse</a:t>
            </a:r>
          </a:p>
          <a:p>
            <a:pPr marL="342900" indent="-342900">
              <a:buFont typeface="Wingdings" panose="05000000000000000000" pitchFamily="2" charset="2"/>
              <a:buChar char="Ø"/>
            </a:pPr>
            <a:r>
              <a:rPr lang="en-US" sz="2400" spc="67" dirty="0">
                <a:solidFill>
                  <a:srgbClr val="1C7378"/>
                </a:solidFill>
                <a:latin typeface="Proxima Nova Bold"/>
              </a:rPr>
              <a:t>Appointment</a:t>
            </a:r>
          </a:p>
          <a:p>
            <a:pPr marL="342900" indent="-342900">
              <a:buFont typeface="Wingdings" panose="05000000000000000000" pitchFamily="2" charset="2"/>
              <a:buChar char="Ø"/>
            </a:pPr>
            <a:r>
              <a:rPr lang="en-US" sz="2400" spc="67" dirty="0">
                <a:solidFill>
                  <a:srgbClr val="1C7378"/>
                </a:solidFill>
                <a:latin typeface="Proxima Nova Bold"/>
              </a:rPr>
              <a:t>Medication</a:t>
            </a:r>
          </a:p>
          <a:p>
            <a:pPr marL="342900" indent="-342900">
              <a:buFont typeface="Wingdings" panose="05000000000000000000" pitchFamily="2" charset="2"/>
              <a:buChar char="Ø"/>
            </a:pPr>
            <a:r>
              <a:rPr lang="en-US" sz="2400" spc="67" dirty="0">
                <a:solidFill>
                  <a:srgbClr val="1C7378"/>
                </a:solidFill>
                <a:latin typeface="Proxima Nova Bold"/>
              </a:rPr>
              <a:t>Prescribes</a:t>
            </a:r>
          </a:p>
          <a:p>
            <a:pPr marL="342900" indent="-342900">
              <a:buFont typeface="Wingdings" panose="05000000000000000000" pitchFamily="2" charset="2"/>
              <a:buChar char="Ø"/>
            </a:pPr>
            <a:r>
              <a:rPr lang="en-US" sz="2400" spc="67" dirty="0">
                <a:solidFill>
                  <a:srgbClr val="1C7378"/>
                </a:solidFill>
                <a:latin typeface="Proxima Nova Bold"/>
              </a:rPr>
              <a:t>Block</a:t>
            </a:r>
          </a:p>
          <a:p>
            <a:pPr marL="342900" indent="-342900">
              <a:buFont typeface="Wingdings" panose="05000000000000000000" pitchFamily="2" charset="2"/>
              <a:buChar char="Ø"/>
            </a:pPr>
            <a:r>
              <a:rPr lang="en-US" sz="2400" spc="67" dirty="0">
                <a:solidFill>
                  <a:srgbClr val="1C7378"/>
                </a:solidFill>
                <a:latin typeface="Proxima Nova Bold"/>
              </a:rPr>
              <a:t>Room</a:t>
            </a:r>
          </a:p>
          <a:p>
            <a:pPr marL="342900" indent="-342900">
              <a:buFont typeface="Wingdings" panose="05000000000000000000" pitchFamily="2" charset="2"/>
              <a:buChar char="Ø"/>
            </a:pPr>
            <a:r>
              <a:rPr lang="en-US" sz="2400" spc="67" dirty="0">
                <a:solidFill>
                  <a:srgbClr val="1C7378"/>
                </a:solidFill>
                <a:latin typeface="Proxima Nova Bold"/>
              </a:rPr>
              <a:t>On_call</a:t>
            </a:r>
          </a:p>
          <a:p>
            <a:pPr marL="342900" indent="-342900">
              <a:buFont typeface="Wingdings" panose="05000000000000000000" pitchFamily="2" charset="2"/>
              <a:buChar char="Ø"/>
            </a:pPr>
            <a:r>
              <a:rPr lang="en-US" sz="2400" spc="67" dirty="0">
                <a:solidFill>
                  <a:srgbClr val="1C7378"/>
                </a:solidFill>
                <a:latin typeface="Proxima Nova Bold"/>
              </a:rPr>
              <a:t>Stay</a:t>
            </a:r>
          </a:p>
          <a:p>
            <a:pPr marL="342900" indent="-342900">
              <a:buFont typeface="Wingdings" panose="05000000000000000000" pitchFamily="2" charset="2"/>
              <a:buChar char="Ø"/>
            </a:pPr>
            <a:r>
              <a:rPr lang="en-US" sz="2400" spc="67" dirty="0">
                <a:solidFill>
                  <a:srgbClr val="1C7378"/>
                </a:solidFill>
                <a:latin typeface="Proxima Nova Bold"/>
              </a:rPr>
              <a:t>Undergoes</a:t>
            </a:r>
            <a:endParaRPr lang="en-IN" sz="2400" spc="67" dirty="0">
              <a:solidFill>
                <a:srgbClr val="1C7378"/>
              </a:solidFill>
              <a:latin typeface="Proxima Nova Bold"/>
            </a:endParaRPr>
          </a:p>
        </p:txBody>
      </p:sp>
    </p:spTree>
    <p:extLst>
      <p:ext uri="{BB962C8B-B14F-4D97-AF65-F5344CB8AC3E}">
        <p14:creationId xmlns:p14="http://schemas.microsoft.com/office/powerpoint/2010/main" val="3920748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5600" y="2400300"/>
            <a:ext cx="3507859" cy="7407827"/>
          </a:xfrm>
          <a:custGeom>
            <a:avLst/>
            <a:gdLst/>
            <a:ahLst/>
            <a:cxnLst/>
            <a:rect l="l" t="t" r="r" b="b"/>
            <a:pathLst>
              <a:path w="7328321" h="13756234">
                <a:moveTo>
                  <a:pt x="0" y="0"/>
                </a:moveTo>
                <a:lnTo>
                  <a:pt x="7328321" y="0"/>
                </a:lnTo>
                <a:lnTo>
                  <a:pt x="7328321" y="13756234"/>
                </a:lnTo>
                <a:lnTo>
                  <a:pt x="0" y="13756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49930" y="-198279"/>
            <a:ext cx="14270729" cy="10675779"/>
            <a:chOff x="0" y="0"/>
            <a:chExt cx="4369816" cy="4628144"/>
          </a:xfrm>
        </p:grpSpPr>
        <p:sp>
          <p:nvSpPr>
            <p:cNvPr id="4" name="Freeform 4"/>
            <p:cNvSpPr/>
            <p:nvPr/>
          </p:nvSpPr>
          <p:spPr>
            <a:xfrm>
              <a:off x="0" y="0"/>
              <a:ext cx="4369816" cy="4628144"/>
            </a:xfrm>
            <a:custGeom>
              <a:avLst/>
              <a:gdLst/>
              <a:ahLst/>
              <a:cxnLst/>
              <a:rect l="l" t="t" r="r" b="b"/>
              <a:pathLst>
                <a:path w="4369816" h="4628144">
                  <a:moveTo>
                    <a:pt x="0" y="0"/>
                  </a:moveTo>
                  <a:lnTo>
                    <a:pt x="4369816" y="0"/>
                  </a:lnTo>
                  <a:lnTo>
                    <a:pt x="4369816" y="4628144"/>
                  </a:lnTo>
                  <a:lnTo>
                    <a:pt x="0" y="4628144"/>
                  </a:lnTo>
                  <a:close/>
                </a:path>
              </a:pathLst>
            </a:custGeom>
            <a:solidFill>
              <a:srgbClr val="CAE7E4"/>
            </a:solidFill>
          </p:spPr>
          <p:txBody>
            <a:bodyPr/>
            <a:lstStyle/>
            <a:p>
              <a:endParaRPr lang="en-IN"/>
            </a:p>
          </p:txBody>
        </p:sp>
      </p:grpSp>
      <p:sp>
        <p:nvSpPr>
          <p:cNvPr id="5" name="TextBox 5"/>
          <p:cNvSpPr txBox="1"/>
          <p:nvPr/>
        </p:nvSpPr>
        <p:spPr>
          <a:xfrm>
            <a:off x="1066800" y="27403"/>
            <a:ext cx="12573000" cy="1661993"/>
          </a:xfrm>
          <a:prstGeom prst="rect">
            <a:avLst/>
          </a:prstGeom>
        </p:spPr>
        <p:txBody>
          <a:bodyPr wrap="square" lIns="0" tIns="0" rIns="0" bIns="0" rtlCol="0" anchor="t">
            <a:spAutoFit/>
          </a:bodyPr>
          <a:lstStyle/>
          <a:p>
            <a:r>
              <a:rPr lang="en-US" sz="3600" spc="67" dirty="0">
                <a:solidFill>
                  <a:srgbClr val="1C7378"/>
                </a:solidFill>
                <a:latin typeface="Proxima Nova Bold"/>
                <a:sym typeface="Proxima Nova Bold"/>
              </a:rPr>
              <a:t>write a SQL query to locate the floor with the minimum number of available rooms. Return floor ID as "Floor", Number of available rooms.</a:t>
            </a:r>
          </a:p>
        </p:txBody>
      </p:sp>
      <p:sp>
        <p:nvSpPr>
          <p:cNvPr id="7" name="Freeform 7"/>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545883">
            <a:off x="-891494" y="7961735"/>
            <a:ext cx="4645327" cy="5039309"/>
          </a:xfrm>
          <a:custGeom>
            <a:avLst/>
            <a:gdLst/>
            <a:ahLst/>
            <a:cxnLst/>
            <a:rect l="l" t="t" r="r" b="b"/>
            <a:pathLst>
              <a:path w="4645327" h="5039309">
                <a:moveTo>
                  <a:pt x="0" y="0"/>
                </a:moveTo>
                <a:lnTo>
                  <a:pt x="4645327" y="0"/>
                </a:lnTo>
                <a:lnTo>
                  <a:pt x="4645327" y="5039309"/>
                </a:lnTo>
                <a:lnTo>
                  <a:pt x="0" y="5039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571849D6-E2E4-0E99-0511-9FA4A0532F94}"/>
              </a:ext>
            </a:extLst>
          </p:cNvPr>
          <p:cNvPicPr>
            <a:picLocks noChangeAspect="1"/>
          </p:cNvPicPr>
          <p:nvPr/>
        </p:nvPicPr>
        <p:blipFill>
          <a:blip r:embed="rId8"/>
          <a:stretch>
            <a:fillRect/>
          </a:stretch>
        </p:blipFill>
        <p:spPr>
          <a:xfrm>
            <a:off x="2438400" y="1828401"/>
            <a:ext cx="10668000" cy="6622417"/>
          </a:xfrm>
          <a:prstGeom prst="roundRect">
            <a:avLst>
              <a:gd name="adj" fmla="val 9801"/>
            </a:avLst>
          </a:prstGeom>
        </p:spPr>
      </p:pic>
    </p:spTree>
    <p:extLst>
      <p:ext uri="{BB962C8B-B14F-4D97-AF65-F5344CB8AC3E}">
        <p14:creationId xmlns:p14="http://schemas.microsoft.com/office/powerpoint/2010/main" val="1045888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2069147"/>
            <a:ext cx="3429000" cy="4694951"/>
          </a:xfrm>
          <a:custGeom>
            <a:avLst/>
            <a:gdLst/>
            <a:ahLst/>
            <a:cxnLst/>
            <a:rect l="l" t="t" r="r" b="b"/>
            <a:pathLst>
              <a:path w="7354195" h="6137410">
                <a:moveTo>
                  <a:pt x="0" y="0"/>
                </a:moveTo>
                <a:lnTo>
                  <a:pt x="7354195" y="0"/>
                </a:lnTo>
                <a:lnTo>
                  <a:pt x="7354195" y="6137410"/>
                </a:lnTo>
                <a:lnTo>
                  <a:pt x="0" y="61374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170289" y="3443149"/>
            <a:ext cx="2344070" cy="6111555"/>
          </a:xfrm>
          <a:custGeom>
            <a:avLst/>
            <a:gdLst/>
            <a:ahLst/>
            <a:cxnLst/>
            <a:rect l="l" t="t" r="r" b="b"/>
            <a:pathLst>
              <a:path w="4374805" h="8717909">
                <a:moveTo>
                  <a:pt x="0" y="0"/>
                </a:moveTo>
                <a:lnTo>
                  <a:pt x="4374805" y="0"/>
                </a:lnTo>
                <a:lnTo>
                  <a:pt x="4374805" y="8717909"/>
                </a:lnTo>
                <a:lnTo>
                  <a:pt x="0" y="8717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4514357" y="-234774"/>
            <a:ext cx="13994995" cy="10521774"/>
            <a:chOff x="0" y="0"/>
            <a:chExt cx="3988167" cy="4561380"/>
          </a:xfrm>
        </p:grpSpPr>
        <p:sp>
          <p:nvSpPr>
            <p:cNvPr id="5" name="Freeform 5"/>
            <p:cNvSpPr/>
            <p:nvPr/>
          </p:nvSpPr>
          <p:spPr>
            <a:xfrm>
              <a:off x="0" y="0"/>
              <a:ext cx="3988167" cy="4561380"/>
            </a:xfrm>
            <a:custGeom>
              <a:avLst/>
              <a:gdLst/>
              <a:ahLst/>
              <a:cxnLst/>
              <a:rect l="l" t="t" r="r" b="b"/>
              <a:pathLst>
                <a:path w="3988167" h="4561380">
                  <a:moveTo>
                    <a:pt x="0" y="0"/>
                  </a:moveTo>
                  <a:lnTo>
                    <a:pt x="3988167" y="0"/>
                  </a:lnTo>
                  <a:lnTo>
                    <a:pt x="3988167" y="4561380"/>
                  </a:lnTo>
                  <a:lnTo>
                    <a:pt x="0" y="4561380"/>
                  </a:lnTo>
                  <a:close/>
                </a:path>
              </a:pathLst>
            </a:custGeom>
            <a:solidFill>
              <a:srgbClr val="CAE7E4"/>
            </a:solidFill>
          </p:spPr>
          <p:txBody>
            <a:bodyPr/>
            <a:lstStyle/>
            <a:p>
              <a:endParaRPr lang="en-IN"/>
            </a:p>
          </p:txBody>
        </p:sp>
      </p:grpSp>
      <p:sp>
        <p:nvSpPr>
          <p:cNvPr id="7" name="TextBox 7"/>
          <p:cNvSpPr txBox="1"/>
          <p:nvPr/>
        </p:nvSpPr>
        <p:spPr>
          <a:xfrm>
            <a:off x="4844356" y="114300"/>
            <a:ext cx="13334999" cy="1231106"/>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find the name of the patients, their block, floor, and room number where they admitted.</a:t>
            </a:r>
          </a:p>
        </p:txBody>
      </p:sp>
      <p:sp>
        <p:nvSpPr>
          <p:cNvPr id="8" name="Freeform 8"/>
          <p:cNvSpPr/>
          <p:nvPr/>
        </p:nvSpPr>
        <p:spPr>
          <a:xfrm rot="6699716">
            <a:off x="15218581" y="785014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rot="3191645">
            <a:off x="-2898972" y="-2841709"/>
            <a:ext cx="5192042" cy="5555687"/>
          </a:xfrm>
          <a:custGeom>
            <a:avLst/>
            <a:gdLst/>
            <a:ahLst/>
            <a:cxnLst/>
            <a:rect l="l" t="t" r="r" b="b"/>
            <a:pathLst>
              <a:path w="5192042" h="5555687">
                <a:moveTo>
                  <a:pt x="0" y="0"/>
                </a:moveTo>
                <a:lnTo>
                  <a:pt x="5192042" y="0"/>
                </a:lnTo>
                <a:lnTo>
                  <a:pt x="5192042" y="5555687"/>
                </a:lnTo>
                <a:lnTo>
                  <a:pt x="0" y="55556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12" name="Picture 11">
            <a:extLst>
              <a:ext uri="{FF2B5EF4-FFF2-40B4-BE49-F238E27FC236}">
                <a16:creationId xmlns:a16="http://schemas.microsoft.com/office/drawing/2014/main" id="{D7721DE2-D831-276E-B39E-8DCD4E8CDDD0}"/>
              </a:ext>
            </a:extLst>
          </p:cNvPr>
          <p:cNvPicPr>
            <a:picLocks noChangeAspect="1"/>
          </p:cNvPicPr>
          <p:nvPr/>
        </p:nvPicPr>
        <p:blipFill>
          <a:blip r:embed="rId10"/>
          <a:stretch>
            <a:fillRect/>
          </a:stretch>
        </p:blipFill>
        <p:spPr>
          <a:xfrm>
            <a:off x="5820545" y="1866900"/>
            <a:ext cx="10591800" cy="6016218"/>
          </a:xfrm>
          <a:prstGeom prst="roundRect">
            <a:avLst>
              <a:gd name="adj" fmla="val 10333"/>
            </a:avLst>
          </a:prstGeom>
        </p:spPr>
      </p:pic>
    </p:spTree>
    <p:extLst>
      <p:ext uri="{BB962C8B-B14F-4D97-AF65-F5344CB8AC3E}">
        <p14:creationId xmlns:p14="http://schemas.microsoft.com/office/powerpoint/2010/main" val="2163122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54200" y="1943100"/>
            <a:ext cx="3693566" cy="8153400"/>
          </a:xfrm>
          <a:custGeom>
            <a:avLst/>
            <a:gdLst/>
            <a:ahLst/>
            <a:cxnLst/>
            <a:rect l="l" t="t" r="r" b="b"/>
            <a:pathLst>
              <a:path w="7224198" h="10797035">
                <a:moveTo>
                  <a:pt x="0" y="0"/>
                </a:moveTo>
                <a:lnTo>
                  <a:pt x="7224197" y="0"/>
                </a:lnTo>
                <a:lnTo>
                  <a:pt x="7224197" y="10797035"/>
                </a:lnTo>
                <a:lnTo>
                  <a:pt x="0" y="10797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04919" y="28107"/>
            <a:ext cx="14804129" cy="10675779"/>
            <a:chOff x="0" y="0"/>
            <a:chExt cx="4369816" cy="4628144"/>
          </a:xfrm>
        </p:grpSpPr>
        <p:sp>
          <p:nvSpPr>
            <p:cNvPr id="4" name="Freeform 4"/>
            <p:cNvSpPr/>
            <p:nvPr/>
          </p:nvSpPr>
          <p:spPr>
            <a:xfrm>
              <a:off x="0" y="0"/>
              <a:ext cx="4369816" cy="4628144"/>
            </a:xfrm>
            <a:custGeom>
              <a:avLst/>
              <a:gdLst/>
              <a:ahLst/>
              <a:cxnLst/>
              <a:rect l="l" t="t" r="r" b="b"/>
              <a:pathLst>
                <a:path w="4369816" h="4628144">
                  <a:moveTo>
                    <a:pt x="0" y="0"/>
                  </a:moveTo>
                  <a:lnTo>
                    <a:pt x="4369816" y="0"/>
                  </a:lnTo>
                  <a:lnTo>
                    <a:pt x="4369816" y="4628144"/>
                  </a:lnTo>
                  <a:lnTo>
                    <a:pt x="0" y="4628144"/>
                  </a:lnTo>
                  <a:close/>
                </a:path>
              </a:pathLst>
            </a:custGeom>
            <a:solidFill>
              <a:srgbClr val="CAE7E4"/>
            </a:solidFill>
          </p:spPr>
          <p:txBody>
            <a:bodyPr/>
            <a:lstStyle/>
            <a:p>
              <a:endParaRPr lang="en-IN"/>
            </a:p>
          </p:txBody>
        </p:sp>
      </p:grpSp>
      <p:sp>
        <p:nvSpPr>
          <p:cNvPr id="6" name="TextBox 6"/>
          <p:cNvSpPr txBox="1"/>
          <p:nvPr/>
        </p:nvSpPr>
        <p:spPr>
          <a:xfrm>
            <a:off x="457200" y="103302"/>
            <a:ext cx="14097000" cy="1846659"/>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locate the nurses and the block where they are scheduled to attend the on-call patients. Return Nurse Name as "Nurse", Block code as "Block".</a:t>
            </a:r>
          </a:p>
        </p:txBody>
      </p:sp>
      <p:sp>
        <p:nvSpPr>
          <p:cNvPr id="7" name="Freeform 7"/>
          <p:cNvSpPr/>
          <p:nvPr/>
        </p:nvSpPr>
        <p:spPr>
          <a:xfrm rot="3708155">
            <a:off x="-1638993" y="7617485"/>
            <a:ext cx="4260674" cy="4559087"/>
          </a:xfrm>
          <a:custGeom>
            <a:avLst/>
            <a:gdLst/>
            <a:ahLst/>
            <a:cxnLst/>
            <a:rect l="l" t="t" r="r" b="b"/>
            <a:pathLst>
              <a:path w="4260674" h="4559087">
                <a:moveTo>
                  <a:pt x="0" y="0"/>
                </a:moveTo>
                <a:lnTo>
                  <a:pt x="4260674" y="0"/>
                </a:lnTo>
                <a:lnTo>
                  <a:pt x="4260674" y="4559087"/>
                </a:lnTo>
                <a:lnTo>
                  <a:pt x="0" y="4559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7624047">
            <a:off x="16119257" y="-2568520"/>
            <a:ext cx="4948140" cy="4813191"/>
          </a:xfrm>
          <a:custGeom>
            <a:avLst/>
            <a:gdLst/>
            <a:ahLst/>
            <a:cxnLst/>
            <a:rect l="l" t="t" r="r" b="b"/>
            <a:pathLst>
              <a:path w="4948140" h="4813191">
                <a:moveTo>
                  <a:pt x="0" y="0"/>
                </a:moveTo>
                <a:lnTo>
                  <a:pt x="4948140" y="0"/>
                </a:lnTo>
                <a:lnTo>
                  <a:pt x="4948140" y="4813190"/>
                </a:lnTo>
                <a:lnTo>
                  <a:pt x="0" y="4813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AEFC9442-5873-A465-5DE2-45AC3E7E4A5E}"/>
              </a:ext>
            </a:extLst>
          </p:cNvPr>
          <p:cNvPicPr>
            <a:picLocks noChangeAspect="1"/>
          </p:cNvPicPr>
          <p:nvPr/>
        </p:nvPicPr>
        <p:blipFill>
          <a:blip r:embed="rId8"/>
          <a:stretch>
            <a:fillRect/>
          </a:stretch>
        </p:blipFill>
        <p:spPr>
          <a:xfrm>
            <a:off x="1953028" y="2387254"/>
            <a:ext cx="11049000" cy="6477000"/>
          </a:xfrm>
          <a:prstGeom prst="roundRect">
            <a:avLst>
              <a:gd name="adj" fmla="val 3847"/>
            </a:avLst>
          </a:prstGeom>
        </p:spPr>
      </p:pic>
    </p:spTree>
    <p:extLst>
      <p:ext uri="{BB962C8B-B14F-4D97-AF65-F5344CB8AC3E}">
        <p14:creationId xmlns:p14="http://schemas.microsoft.com/office/powerpoint/2010/main" val="811443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69467" y="-117387"/>
            <a:ext cx="15118534" cy="10521774"/>
            <a:chOff x="0" y="0"/>
            <a:chExt cx="4060051" cy="4561380"/>
          </a:xfrm>
        </p:grpSpPr>
        <p:sp>
          <p:nvSpPr>
            <p:cNvPr id="3" name="Freeform 3"/>
            <p:cNvSpPr/>
            <p:nvPr/>
          </p:nvSpPr>
          <p:spPr>
            <a:xfrm>
              <a:off x="0" y="0"/>
              <a:ext cx="4060051" cy="4561380"/>
            </a:xfrm>
            <a:custGeom>
              <a:avLst/>
              <a:gdLst/>
              <a:ahLst/>
              <a:cxnLst/>
              <a:rect l="l" t="t" r="r" b="b"/>
              <a:pathLst>
                <a:path w="4060051" h="4561380">
                  <a:moveTo>
                    <a:pt x="0" y="0"/>
                  </a:moveTo>
                  <a:lnTo>
                    <a:pt x="4060051" y="0"/>
                  </a:lnTo>
                  <a:lnTo>
                    <a:pt x="4060051" y="4561380"/>
                  </a:lnTo>
                  <a:lnTo>
                    <a:pt x="0" y="4561380"/>
                  </a:lnTo>
                  <a:close/>
                </a:path>
              </a:pathLst>
            </a:custGeom>
            <a:solidFill>
              <a:srgbClr val="CAE7E4"/>
            </a:solidFill>
          </p:spPr>
          <p:txBody>
            <a:bodyPr/>
            <a:lstStyle/>
            <a:p>
              <a:endParaRPr lang="en-IN"/>
            </a:p>
          </p:txBody>
        </p:sp>
      </p:grpSp>
      <p:sp>
        <p:nvSpPr>
          <p:cNvPr id="4" name="Freeform 4"/>
          <p:cNvSpPr/>
          <p:nvPr/>
        </p:nvSpPr>
        <p:spPr>
          <a:xfrm rot="78320">
            <a:off x="266367" y="1826777"/>
            <a:ext cx="2879666" cy="7661544"/>
          </a:xfrm>
          <a:custGeom>
            <a:avLst/>
            <a:gdLst/>
            <a:ahLst/>
            <a:cxnLst/>
            <a:rect l="l" t="t" r="r" b="b"/>
            <a:pathLst>
              <a:path w="8446998" h="8324132">
                <a:moveTo>
                  <a:pt x="0" y="0"/>
                </a:moveTo>
                <a:lnTo>
                  <a:pt x="8446998" y="0"/>
                </a:lnTo>
                <a:lnTo>
                  <a:pt x="8446998" y="8324132"/>
                </a:lnTo>
                <a:lnTo>
                  <a:pt x="0" y="8324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3733800" y="207572"/>
            <a:ext cx="14249400" cy="2769989"/>
          </a:xfrm>
          <a:prstGeom prst="rect">
            <a:avLst/>
          </a:prstGeom>
        </p:spPr>
        <p:txBody>
          <a:bodyPr wrap="square" lIns="0" tIns="0" rIns="0" bIns="0" rtlCol="0" anchor="t">
            <a:spAutoFit/>
          </a:bodyPr>
          <a:lstStyle/>
          <a:p>
            <a:pPr algn="l"/>
            <a:r>
              <a:rPr lang="en-US" sz="3600" spc="67" dirty="0">
                <a:solidFill>
                  <a:srgbClr val="1C7378"/>
                </a:solidFill>
                <a:latin typeface="Proxima Nova Bold"/>
                <a:ea typeface="Proxima Nova Bold"/>
                <a:cs typeface="Proxima Nova Bold"/>
                <a:sym typeface="Proxima Nova Bold"/>
              </a:rPr>
              <a:t>write a SQL query to get name of the patient, name of the  physician who is treating him or her, name of the nurse who is attending him or her, which treatment is going on to the patient, the date of release, in which room the patient has admitted and which floor and block the room belongs to respectively.</a:t>
            </a:r>
          </a:p>
        </p:txBody>
      </p:sp>
      <p:sp>
        <p:nvSpPr>
          <p:cNvPr id="15" name="Freeform 15"/>
          <p:cNvSpPr/>
          <p:nvPr/>
        </p:nvSpPr>
        <p:spPr>
          <a:xfrm rot="6967708">
            <a:off x="15645059" y="7623998"/>
            <a:ext cx="4526778" cy="4403320"/>
          </a:xfrm>
          <a:custGeom>
            <a:avLst/>
            <a:gdLst/>
            <a:ahLst/>
            <a:cxnLst/>
            <a:rect l="l" t="t" r="r" b="b"/>
            <a:pathLst>
              <a:path w="4526778" h="4403320">
                <a:moveTo>
                  <a:pt x="0" y="0"/>
                </a:moveTo>
                <a:lnTo>
                  <a:pt x="4526778" y="0"/>
                </a:lnTo>
                <a:lnTo>
                  <a:pt x="4526778" y="4403321"/>
                </a:lnTo>
                <a:lnTo>
                  <a:pt x="0" y="4403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Freeform 16"/>
          <p:cNvSpPr/>
          <p:nvPr/>
        </p:nvSpPr>
        <p:spPr>
          <a:xfrm rot="10022704">
            <a:off x="-2588938" y="-2903536"/>
            <a:ext cx="5258107" cy="5626379"/>
          </a:xfrm>
          <a:custGeom>
            <a:avLst/>
            <a:gdLst/>
            <a:ahLst/>
            <a:cxnLst/>
            <a:rect l="l" t="t" r="r" b="b"/>
            <a:pathLst>
              <a:path w="5258107" h="5626379">
                <a:moveTo>
                  <a:pt x="0" y="0"/>
                </a:moveTo>
                <a:lnTo>
                  <a:pt x="5258107" y="0"/>
                </a:lnTo>
                <a:lnTo>
                  <a:pt x="5258107" y="5626379"/>
                </a:lnTo>
                <a:lnTo>
                  <a:pt x="0" y="5626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8" name="Picture 7">
            <a:extLst>
              <a:ext uri="{FF2B5EF4-FFF2-40B4-BE49-F238E27FC236}">
                <a16:creationId xmlns:a16="http://schemas.microsoft.com/office/drawing/2014/main" id="{1FB5EA12-EA7C-2EC1-B107-708C881BEC17}"/>
              </a:ext>
            </a:extLst>
          </p:cNvPr>
          <p:cNvPicPr>
            <a:picLocks noChangeAspect="1"/>
          </p:cNvPicPr>
          <p:nvPr/>
        </p:nvPicPr>
        <p:blipFill>
          <a:blip r:embed="rId8"/>
          <a:stretch>
            <a:fillRect/>
          </a:stretch>
        </p:blipFill>
        <p:spPr>
          <a:xfrm>
            <a:off x="4800600" y="3240632"/>
            <a:ext cx="11430000" cy="5789068"/>
          </a:xfrm>
          <a:prstGeom prst="roundRect">
            <a:avLst>
              <a:gd name="adj" fmla="val 11426"/>
            </a:avLst>
          </a:prstGeom>
        </p:spPr>
      </p:pic>
    </p:spTree>
    <p:extLst>
      <p:ext uri="{BB962C8B-B14F-4D97-AF65-F5344CB8AC3E}">
        <p14:creationId xmlns:p14="http://schemas.microsoft.com/office/powerpoint/2010/main" val="2238568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69" y="-38100"/>
            <a:ext cx="13335000" cy="10357642"/>
            <a:chOff x="11292" y="2831"/>
            <a:chExt cx="8036312" cy="4616105"/>
          </a:xfrm>
        </p:grpSpPr>
        <p:sp>
          <p:nvSpPr>
            <p:cNvPr id="3" name="Freeform 3"/>
            <p:cNvSpPr/>
            <p:nvPr/>
          </p:nvSpPr>
          <p:spPr>
            <a:xfrm>
              <a:off x="11292" y="2831"/>
              <a:ext cx="8036312" cy="4616105"/>
            </a:xfrm>
            <a:custGeom>
              <a:avLst/>
              <a:gdLst/>
              <a:ahLst/>
              <a:cxnLst/>
              <a:rect l="l" t="t" r="r" b="b"/>
              <a:pathLst>
                <a:path w="8012451" h="4616105">
                  <a:moveTo>
                    <a:pt x="0" y="0"/>
                  </a:moveTo>
                  <a:lnTo>
                    <a:pt x="8012451" y="0"/>
                  </a:lnTo>
                  <a:lnTo>
                    <a:pt x="8012451" y="4616105"/>
                  </a:lnTo>
                  <a:lnTo>
                    <a:pt x="0" y="4616105"/>
                  </a:lnTo>
                  <a:close/>
                </a:path>
              </a:pathLst>
            </a:custGeom>
            <a:solidFill>
              <a:srgbClr val="CAE7E4"/>
            </a:solidFill>
          </p:spPr>
          <p:txBody>
            <a:bodyPr/>
            <a:lstStyle/>
            <a:p>
              <a:endParaRPr lang="en-IN"/>
            </a:p>
          </p:txBody>
        </p:sp>
      </p:grpSp>
      <p:sp>
        <p:nvSpPr>
          <p:cNvPr id="4" name="TextBox 4"/>
          <p:cNvSpPr txBox="1"/>
          <p:nvPr/>
        </p:nvSpPr>
        <p:spPr>
          <a:xfrm>
            <a:off x="228600" y="293054"/>
            <a:ext cx="12759531" cy="1877694"/>
          </a:xfrm>
          <a:prstGeom prst="rect">
            <a:avLst/>
          </a:prstGeom>
        </p:spPr>
        <p:txBody>
          <a:bodyPr wrap="square" lIns="0" tIns="0" rIns="0" bIns="0" rtlCol="0" anchor="t">
            <a:spAutoFit/>
          </a:bodyPr>
          <a:lstStyle/>
          <a:p>
            <a:pPr algn="ctr"/>
            <a:r>
              <a:rPr lang="en-US" sz="4000" spc="67" dirty="0">
                <a:solidFill>
                  <a:srgbClr val="1C7378"/>
                </a:solidFill>
                <a:latin typeface="Proxima Nova Bold"/>
                <a:sym typeface="Proxima Nova Bold"/>
              </a:rPr>
              <a:t>write a SQL query to find all  physicians who have performed a medical procedure but are not certified to do so. Return  Physician name as " Physician".</a:t>
            </a:r>
          </a:p>
        </p:txBody>
      </p:sp>
      <p:sp>
        <p:nvSpPr>
          <p:cNvPr id="5" name="Freeform 5"/>
          <p:cNvSpPr/>
          <p:nvPr/>
        </p:nvSpPr>
        <p:spPr>
          <a:xfrm flipH="1">
            <a:off x="13335000" y="1231901"/>
            <a:ext cx="4038600" cy="9055100"/>
          </a:xfrm>
          <a:custGeom>
            <a:avLst/>
            <a:gdLst/>
            <a:ahLst/>
            <a:cxnLst/>
            <a:rect l="l" t="t" r="r" b="b"/>
            <a:pathLst>
              <a:path w="2820628" h="4071773">
                <a:moveTo>
                  <a:pt x="2820628" y="0"/>
                </a:moveTo>
                <a:lnTo>
                  <a:pt x="0" y="0"/>
                </a:lnTo>
                <a:lnTo>
                  <a:pt x="0" y="4071773"/>
                </a:lnTo>
                <a:lnTo>
                  <a:pt x="2820628" y="4071773"/>
                </a:lnTo>
                <a:lnTo>
                  <a:pt x="28206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0D9E7E72-3407-B86B-344B-8D0591E8140F}"/>
              </a:ext>
            </a:extLst>
          </p:cNvPr>
          <p:cNvPicPr>
            <a:picLocks noChangeAspect="1"/>
          </p:cNvPicPr>
          <p:nvPr/>
        </p:nvPicPr>
        <p:blipFill>
          <a:blip r:embed="rId8"/>
          <a:stretch>
            <a:fillRect/>
          </a:stretch>
        </p:blipFill>
        <p:spPr>
          <a:xfrm>
            <a:off x="2057400" y="2971799"/>
            <a:ext cx="9050111" cy="5524501"/>
          </a:xfrm>
          <a:prstGeom prst="roundRect">
            <a:avLst>
              <a:gd name="adj" fmla="val 9579"/>
            </a:avLst>
          </a:prstGeom>
        </p:spPr>
      </p:pic>
    </p:spTree>
    <p:extLst>
      <p:ext uri="{BB962C8B-B14F-4D97-AF65-F5344CB8AC3E}">
        <p14:creationId xmlns:p14="http://schemas.microsoft.com/office/powerpoint/2010/main" val="1395951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54200" y="1943100"/>
            <a:ext cx="3693566" cy="8153400"/>
          </a:xfrm>
          <a:custGeom>
            <a:avLst/>
            <a:gdLst/>
            <a:ahLst/>
            <a:cxnLst/>
            <a:rect l="l" t="t" r="r" b="b"/>
            <a:pathLst>
              <a:path w="7224198" h="10797035">
                <a:moveTo>
                  <a:pt x="0" y="0"/>
                </a:moveTo>
                <a:lnTo>
                  <a:pt x="7224197" y="0"/>
                </a:lnTo>
                <a:lnTo>
                  <a:pt x="7224197" y="10797035"/>
                </a:lnTo>
                <a:lnTo>
                  <a:pt x="0" y="10797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04919" y="28107"/>
            <a:ext cx="14804129" cy="10675779"/>
            <a:chOff x="0" y="0"/>
            <a:chExt cx="4369816" cy="4628144"/>
          </a:xfrm>
        </p:grpSpPr>
        <p:sp>
          <p:nvSpPr>
            <p:cNvPr id="4" name="Freeform 4"/>
            <p:cNvSpPr/>
            <p:nvPr/>
          </p:nvSpPr>
          <p:spPr>
            <a:xfrm>
              <a:off x="0" y="0"/>
              <a:ext cx="4369816" cy="4628144"/>
            </a:xfrm>
            <a:custGeom>
              <a:avLst/>
              <a:gdLst/>
              <a:ahLst/>
              <a:cxnLst/>
              <a:rect l="l" t="t" r="r" b="b"/>
              <a:pathLst>
                <a:path w="4369816" h="4628144">
                  <a:moveTo>
                    <a:pt x="0" y="0"/>
                  </a:moveTo>
                  <a:lnTo>
                    <a:pt x="4369816" y="0"/>
                  </a:lnTo>
                  <a:lnTo>
                    <a:pt x="4369816" y="4628144"/>
                  </a:lnTo>
                  <a:lnTo>
                    <a:pt x="0" y="4628144"/>
                  </a:lnTo>
                  <a:close/>
                </a:path>
              </a:pathLst>
            </a:custGeom>
            <a:solidFill>
              <a:srgbClr val="CAE7E4"/>
            </a:solidFill>
          </p:spPr>
          <p:txBody>
            <a:bodyPr/>
            <a:lstStyle/>
            <a:p>
              <a:endParaRPr lang="en-IN"/>
            </a:p>
          </p:txBody>
        </p:sp>
      </p:grpSp>
      <p:sp>
        <p:nvSpPr>
          <p:cNvPr id="6" name="TextBox 6"/>
          <p:cNvSpPr txBox="1"/>
          <p:nvPr/>
        </p:nvSpPr>
        <p:spPr>
          <a:xfrm>
            <a:off x="685800" y="166687"/>
            <a:ext cx="13554608" cy="2462213"/>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find all  physicians who completed a medical procedure with certification after the expiration date of their license. Return  Physician Name as " Physician", Position as "Position".</a:t>
            </a:r>
          </a:p>
        </p:txBody>
      </p:sp>
      <p:sp>
        <p:nvSpPr>
          <p:cNvPr id="7" name="Freeform 7"/>
          <p:cNvSpPr/>
          <p:nvPr/>
        </p:nvSpPr>
        <p:spPr>
          <a:xfrm rot="3708155">
            <a:off x="-1638993" y="7617485"/>
            <a:ext cx="4260674" cy="4559087"/>
          </a:xfrm>
          <a:custGeom>
            <a:avLst/>
            <a:gdLst/>
            <a:ahLst/>
            <a:cxnLst/>
            <a:rect l="l" t="t" r="r" b="b"/>
            <a:pathLst>
              <a:path w="4260674" h="4559087">
                <a:moveTo>
                  <a:pt x="0" y="0"/>
                </a:moveTo>
                <a:lnTo>
                  <a:pt x="4260674" y="0"/>
                </a:lnTo>
                <a:lnTo>
                  <a:pt x="4260674" y="4559087"/>
                </a:lnTo>
                <a:lnTo>
                  <a:pt x="0" y="4559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7624047">
            <a:off x="16119257" y="-2568520"/>
            <a:ext cx="4948140" cy="4813191"/>
          </a:xfrm>
          <a:custGeom>
            <a:avLst/>
            <a:gdLst/>
            <a:ahLst/>
            <a:cxnLst/>
            <a:rect l="l" t="t" r="r" b="b"/>
            <a:pathLst>
              <a:path w="4948140" h="4813191">
                <a:moveTo>
                  <a:pt x="0" y="0"/>
                </a:moveTo>
                <a:lnTo>
                  <a:pt x="4948140" y="0"/>
                </a:lnTo>
                <a:lnTo>
                  <a:pt x="4948140" y="4813190"/>
                </a:lnTo>
                <a:lnTo>
                  <a:pt x="0" y="4813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EA36187B-5B00-975E-38C1-D64C1E28077B}"/>
              </a:ext>
            </a:extLst>
          </p:cNvPr>
          <p:cNvPicPr>
            <a:picLocks noChangeAspect="1"/>
          </p:cNvPicPr>
          <p:nvPr/>
        </p:nvPicPr>
        <p:blipFill>
          <a:blip r:embed="rId8"/>
          <a:stretch>
            <a:fillRect/>
          </a:stretch>
        </p:blipFill>
        <p:spPr>
          <a:xfrm>
            <a:off x="2133600" y="2993665"/>
            <a:ext cx="10744200" cy="6052269"/>
          </a:xfrm>
          <a:prstGeom prst="roundRect">
            <a:avLst>
              <a:gd name="adj" fmla="val 14448"/>
            </a:avLst>
          </a:prstGeom>
        </p:spPr>
      </p:pic>
    </p:spTree>
    <p:extLst>
      <p:ext uri="{BB962C8B-B14F-4D97-AF65-F5344CB8AC3E}">
        <p14:creationId xmlns:p14="http://schemas.microsoft.com/office/powerpoint/2010/main" val="2630684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81400" y="-266700"/>
            <a:ext cx="14984299" cy="10744200"/>
            <a:chOff x="0" y="0"/>
            <a:chExt cx="8048567" cy="4688338"/>
          </a:xfrm>
        </p:grpSpPr>
        <p:sp>
          <p:nvSpPr>
            <p:cNvPr id="3" name="Freeform 3"/>
            <p:cNvSpPr/>
            <p:nvPr/>
          </p:nvSpPr>
          <p:spPr>
            <a:xfrm>
              <a:off x="0" y="0"/>
              <a:ext cx="8048568" cy="4688337"/>
            </a:xfrm>
            <a:custGeom>
              <a:avLst/>
              <a:gdLst/>
              <a:ahLst/>
              <a:cxnLst/>
              <a:rect l="l" t="t" r="r" b="b"/>
              <a:pathLst>
                <a:path w="8048568" h="4688337">
                  <a:moveTo>
                    <a:pt x="0" y="0"/>
                  </a:moveTo>
                  <a:lnTo>
                    <a:pt x="8048568" y="0"/>
                  </a:lnTo>
                  <a:lnTo>
                    <a:pt x="8048568" y="4688337"/>
                  </a:lnTo>
                  <a:lnTo>
                    <a:pt x="0" y="4688337"/>
                  </a:lnTo>
                  <a:close/>
                </a:path>
              </a:pathLst>
            </a:custGeom>
            <a:solidFill>
              <a:srgbClr val="CAE7E4"/>
            </a:solidFill>
          </p:spPr>
          <p:txBody>
            <a:bodyPr/>
            <a:lstStyle/>
            <a:p>
              <a:endParaRPr lang="en-IN"/>
            </a:p>
          </p:txBody>
        </p:sp>
      </p:grpSp>
      <p:sp>
        <p:nvSpPr>
          <p:cNvPr id="4" name="TextBox 4"/>
          <p:cNvSpPr txBox="1"/>
          <p:nvPr/>
        </p:nvSpPr>
        <p:spPr>
          <a:xfrm>
            <a:off x="3886200" y="20893"/>
            <a:ext cx="14401800" cy="3323987"/>
          </a:xfrm>
          <a:prstGeom prst="rect">
            <a:avLst/>
          </a:prstGeom>
        </p:spPr>
        <p:txBody>
          <a:bodyPr wrap="square" lIns="0" tIns="0" rIns="0" bIns="0" rtlCol="0" anchor="t">
            <a:spAutoFit/>
          </a:bodyPr>
          <a:lstStyle/>
          <a:p>
            <a:r>
              <a:rPr lang="en-US" sz="3600" spc="45" dirty="0">
                <a:solidFill>
                  <a:srgbClr val="1C7378"/>
                </a:solidFill>
                <a:latin typeface="Proxima Nova Bold"/>
                <a:ea typeface="Proxima Nova Bold"/>
                <a:cs typeface="Proxima Nova Bold"/>
                <a:sym typeface="Proxima Nova Bold"/>
              </a:rPr>
              <a:t>write a SQL query to find all  physicians, their procedures, the date when the procedure was performed, and the name of the patient on whom the procedure was performed, but the  physicians are not certified to perform that procedure. Return  Physician Name as " Physician", Procedure Name as "Procedure", date, and Patient. Name as "Patient".</a:t>
            </a:r>
            <a:endParaRPr lang="en-US" sz="3600" spc="67" dirty="0">
              <a:solidFill>
                <a:srgbClr val="1C7378"/>
              </a:solidFill>
              <a:latin typeface="Proxima Nova Bold"/>
              <a:sym typeface="Proxima Nova Bold"/>
            </a:endParaRPr>
          </a:p>
        </p:txBody>
      </p:sp>
      <p:sp>
        <p:nvSpPr>
          <p:cNvPr id="5" name="Freeform 5"/>
          <p:cNvSpPr/>
          <p:nvPr/>
        </p:nvSpPr>
        <p:spPr>
          <a:xfrm rot="7998369">
            <a:off x="-2068242" y="-2362414"/>
            <a:ext cx="4857299" cy="4724827"/>
          </a:xfrm>
          <a:custGeom>
            <a:avLst/>
            <a:gdLst/>
            <a:ahLst/>
            <a:cxnLst/>
            <a:rect l="l" t="t" r="r" b="b"/>
            <a:pathLst>
              <a:path w="4857299" h="4724827">
                <a:moveTo>
                  <a:pt x="0" y="0"/>
                </a:moveTo>
                <a:lnTo>
                  <a:pt x="4857299" y="0"/>
                </a:lnTo>
                <a:lnTo>
                  <a:pt x="4857299" y="4724828"/>
                </a:lnTo>
                <a:lnTo>
                  <a:pt x="0" y="47248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0" y="2832147"/>
            <a:ext cx="3581400" cy="7454853"/>
          </a:xfrm>
          <a:custGeom>
            <a:avLst/>
            <a:gdLst/>
            <a:ahLst/>
            <a:cxnLst/>
            <a:rect l="l" t="t" r="r" b="b"/>
            <a:pathLst>
              <a:path w="3384928" h="3614972">
                <a:moveTo>
                  <a:pt x="0" y="0"/>
                </a:moveTo>
                <a:lnTo>
                  <a:pt x="3384928" y="0"/>
                </a:lnTo>
                <a:lnTo>
                  <a:pt x="3384928" y="3614972"/>
                </a:lnTo>
                <a:lnTo>
                  <a:pt x="0" y="3614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5400000">
            <a:off x="15294371" y="7298929"/>
            <a:ext cx="5134853" cy="4938795"/>
          </a:xfrm>
          <a:custGeom>
            <a:avLst/>
            <a:gdLst/>
            <a:ahLst/>
            <a:cxnLst/>
            <a:rect l="l" t="t" r="r" b="b"/>
            <a:pathLst>
              <a:path w="5134853" h="4938795">
                <a:moveTo>
                  <a:pt x="0" y="0"/>
                </a:moveTo>
                <a:lnTo>
                  <a:pt x="5134854" y="0"/>
                </a:lnTo>
                <a:lnTo>
                  <a:pt x="5134854" y="4938795"/>
                </a:lnTo>
                <a:lnTo>
                  <a:pt x="0" y="4938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1" name="Picture 10">
            <a:extLst>
              <a:ext uri="{FF2B5EF4-FFF2-40B4-BE49-F238E27FC236}">
                <a16:creationId xmlns:a16="http://schemas.microsoft.com/office/drawing/2014/main" id="{A62B8E08-BB1B-A656-AFBF-FF63252E42F1}"/>
              </a:ext>
            </a:extLst>
          </p:cNvPr>
          <p:cNvPicPr>
            <a:picLocks noChangeAspect="1"/>
          </p:cNvPicPr>
          <p:nvPr/>
        </p:nvPicPr>
        <p:blipFill>
          <a:blip r:embed="rId8"/>
          <a:stretch>
            <a:fillRect/>
          </a:stretch>
        </p:blipFill>
        <p:spPr>
          <a:xfrm>
            <a:off x="5257800" y="3520299"/>
            <a:ext cx="11292805" cy="5433201"/>
          </a:xfrm>
          <a:prstGeom prst="roundRect">
            <a:avLst>
              <a:gd name="adj" fmla="val 12124"/>
            </a:avLst>
          </a:prstGeom>
        </p:spPr>
      </p:pic>
    </p:spTree>
    <p:extLst>
      <p:ext uri="{BB962C8B-B14F-4D97-AF65-F5344CB8AC3E}">
        <p14:creationId xmlns:p14="http://schemas.microsoft.com/office/powerpoint/2010/main" val="3538812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44600" y="1793791"/>
            <a:ext cx="4224421" cy="8207563"/>
          </a:xfrm>
          <a:custGeom>
            <a:avLst/>
            <a:gdLst/>
            <a:ahLst/>
            <a:cxnLst/>
            <a:rect l="l" t="t" r="r" b="b"/>
            <a:pathLst>
              <a:path w="5656618" h="9286985">
                <a:moveTo>
                  <a:pt x="0" y="0"/>
                </a:moveTo>
                <a:lnTo>
                  <a:pt x="5656618" y="0"/>
                </a:lnTo>
                <a:lnTo>
                  <a:pt x="5656618" y="9286985"/>
                </a:lnTo>
                <a:lnTo>
                  <a:pt x="0" y="9286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79463" y="0"/>
            <a:ext cx="13986588" cy="10509159"/>
            <a:chOff x="0" y="0"/>
            <a:chExt cx="4353061" cy="4652221"/>
          </a:xfrm>
        </p:grpSpPr>
        <p:sp>
          <p:nvSpPr>
            <p:cNvPr id="4" name="Freeform 4"/>
            <p:cNvSpPr/>
            <p:nvPr/>
          </p:nvSpPr>
          <p:spPr>
            <a:xfrm>
              <a:off x="0" y="0"/>
              <a:ext cx="4353061" cy="4652221"/>
            </a:xfrm>
            <a:custGeom>
              <a:avLst/>
              <a:gdLst/>
              <a:ahLst/>
              <a:cxnLst/>
              <a:rect l="l" t="t" r="r" b="b"/>
              <a:pathLst>
                <a:path w="4353061" h="4652221">
                  <a:moveTo>
                    <a:pt x="0" y="0"/>
                  </a:moveTo>
                  <a:lnTo>
                    <a:pt x="4353061" y="0"/>
                  </a:lnTo>
                  <a:lnTo>
                    <a:pt x="4353061" y="4652221"/>
                  </a:lnTo>
                  <a:lnTo>
                    <a:pt x="0" y="4652221"/>
                  </a:lnTo>
                  <a:close/>
                </a:path>
              </a:pathLst>
            </a:custGeom>
            <a:solidFill>
              <a:srgbClr val="CAE7E4"/>
            </a:solidFill>
          </p:spPr>
          <p:txBody>
            <a:bodyPr/>
            <a:lstStyle/>
            <a:p>
              <a:endParaRPr lang="en-IN"/>
            </a:p>
          </p:txBody>
        </p:sp>
      </p:grpSp>
      <p:sp>
        <p:nvSpPr>
          <p:cNvPr id="5" name="Freeform 5"/>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1132809">
            <a:off x="-894034" y="7979877"/>
            <a:ext cx="3845468" cy="4114800"/>
          </a:xfrm>
          <a:custGeom>
            <a:avLst/>
            <a:gdLst/>
            <a:ahLst/>
            <a:cxnLst/>
            <a:rect l="l" t="t" r="r" b="b"/>
            <a:pathLst>
              <a:path w="3845468" h="4114800">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533400" y="254908"/>
            <a:ext cx="13258800" cy="3323987"/>
          </a:xfrm>
          <a:prstGeom prst="rect">
            <a:avLst/>
          </a:prstGeom>
        </p:spPr>
        <p:txBody>
          <a:bodyPr wrap="square" lIns="0" tIns="0" rIns="0" bIns="0" rtlCol="0" anchor="t">
            <a:spAutoFit/>
          </a:bodyPr>
          <a:lstStyle/>
          <a:p>
            <a:r>
              <a:rPr lang="en-US" sz="3600" spc="45" dirty="0">
                <a:solidFill>
                  <a:srgbClr val="1C7378"/>
                </a:solidFill>
                <a:latin typeface="Proxima Nova Bold"/>
                <a:sym typeface="Proxima Nova Bold"/>
              </a:rPr>
              <a:t>write a SQL query to find all  physicians who have completed medical procedures with certification after their certificates expired. Return  Physician Name as " Physician", Position as" Position", Procedure Name as "Procedure", Date of Procedure as "Date of Procedure", Patient Name as "Patient", and expiry date of certification as "Expiry Date of Certificate".</a:t>
            </a:r>
          </a:p>
        </p:txBody>
      </p:sp>
      <p:pic>
        <p:nvPicPr>
          <p:cNvPr id="9" name="Picture 8">
            <a:extLst>
              <a:ext uri="{FF2B5EF4-FFF2-40B4-BE49-F238E27FC236}">
                <a16:creationId xmlns:a16="http://schemas.microsoft.com/office/drawing/2014/main" id="{0EF523C5-3667-06B5-5497-27E48D7FDB54}"/>
              </a:ext>
            </a:extLst>
          </p:cNvPr>
          <p:cNvPicPr>
            <a:picLocks noChangeAspect="1"/>
          </p:cNvPicPr>
          <p:nvPr/>
        </p:nvPicPr>
        <p:blipFill>
          <a:blip r:embed="rId8"/>
          <a:stretch>
            <a:fillRect/>
          </a:stretch>
        </p:blipFill>
        <p:spPr>
          <a:xfrm>
            <a:off x="1676400" y="3578895"/>
            <a:ext cx="11420804" cy="5374605"/>
          </a:xfrm>
          <a:prstGeom prst="roundRect">
            <a:avLst>
              <a:gd name="adj" fmla="val 13433"/>
            </a:avLst>
          </a:prstGeom>
        </p:spPr>
      </p:pic>
    </p:spTree>
    <p:extLst>
      <p:ext uri="{BB962C8B-B14F-4D97-AF65-F5344CB8AC3E}">
        <p14:creationId xmlns:p14="http://schemas.microsoft.com/office/powerpoint/2010/main" val="1313388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8418" y="1000125"/>
            <a:ext cx="4097382" cy="9103350"/>
          </a:xfrm>
          <a:custGeom>
            <a:avLst/>
            <a:gdLst/>
            <a:ahLst/>
            <a:cxnLst/>
            <a:rect l="l" t="t" r="r" b="b"/>
            <a:pathLst>
              <a:path w="11353191" h="9990808">
                <a:moveTo>
                  <a:pt x="0" y="0"/>
                </a:moveTo>
                <a:lnTo>
                  <a:pt x="11353191" y="0"/>
                </a:lnTo>
                <a:lnTo>
                  <a:pt x="11353191" y="9990808"/>
                </a:lnTo>
                <a:lnTo>
                  <a:pt x="0" y="9990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419600" y="-166619"/>
            <a:ext cx="14090559" cy="10648009"/>
            <a:chOff x="0" y="0"/>
            <a:chExt cx="3869427" cy="4616105"/>
          </a:xfrm>
        </p:grpSpPr>
        <p:sp>
          <p:nvSpPr>
            <p:cNvPr id="4" name="Freeform 4"/>
            <p:cNvSpPr/>
            <p:nvPr/>
          </p:nvSpPr>
          <p:spPr>
            <a:xfrm>
              <a:off x="0" y="0"/>
              <a:ext cx="3869427" cy="4616105"/>
            </a:xfrm>
            <a:custGeom>
              <a:avLst/>
              <a:gdLst/>
              <a:ahLst/>
              <a:cxnLst/>
              <a:rect l="l" t="t" r="r" b="b"/>
              <a:pathLst>
                <a:path w="3869427" h="4616105">
                  <a:moveTo>
                    <a:pt x="0" y="0"/>
                  </a:moveTo>
                  <a:lnTo>
                    <a:pt x="3869427" y="0"/>
                  </a:lnTo>
                  <a:lnTo>
                    <a:pt x="3869427" y="4616105"/>
                  </a:lnTo>
                  <a:lnTo>
                    <a:pt x="0" y="4616105"/>
                  </a:lnTo>
                  <a:close/>
                </a:path>
              </a:pathLst>
            </a:custGeom>
            <a:solidFill>
              <a:srgbClr val="CAE7E4"/>
            </a:solidFill>
          </p:spPr>
          <p:txBody>
            <a:bodyPr/>
            <a:lstStyle/>
            <a:p>
              <a:endParaRPr lang="en-IN"/>
            </a:p>
          </p:txBody>
        </p:sp>
      </p:grpSp>
      <p:sp>
        <p:nvSpPr>
          <p:cNvPr id="5" name="Freeform 5"/>
          <p:cNvSpPr/>
          <p:nvPr/>
        </p:nvSpPr>
        <p:spPr>
          <a:xfrm rot="-5233657">
            <a:off x="-2636638" y="-2904084"/>
            <a:ext cx="4533662" cy="4997022"/>
          </a:xfrm>
          <a:custGeom>
            <a:avLst/>
            <a:gdLst/>
            <a:ahLst/>
            <a:cxnLst/>
            <a:rect l="l" t="t" r="r" b="b"/>
            <a:pathLst>
              <a:path w="4533662" h="4997022">
                <a:moveTo>
                  <a:pt x="0" y="0"/>
                </a:moveTo>
                <a:lnTo>
                  <a:pt x="4533662" y="0"/>
                </a:lnTo>
                <a:lnTo>
                  <a:pt x="4533662" y="4997022"/>
                </a:lnTo>
                <a:lnTo>
                  <a:pt x="0" y="4997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4648200" y="235210"/>
            <a:ext cx="13626737" cy="1231106"/>
          </a:xfrm>
          <a:prstGeom prst="rect">
            <a:avLst/>
          </a:prstGeom>
        </p:spPr>
        <p:txBody>
          <a:bodyPr wrap="square" lIns="0" tIns="0" rIns="0" bIns="0" rtlCol="0" anchor="t">
            <a:spAutoFit/>
          </a:bodyPr>
          <a:lstStyle/>
          <a:p>
            <a:pPr algn="l"/>
            <a:r>
              <a:rPr lang="en-US" sz="4000" spc="67" dirty="0">
                <a:solidFill>
                  <a:srgbClr val="1C7378"/>
                </a:solidFill>
                <a:latin typeface="Proxima Nova Bold"/>
                <a:sym typeface="Proxima Nova Bold"/>
              </a:rPr>
              <a:t>write a SQL query to find out, which nurses have been on call for room 122 in the past. Return name of the nurses.</a:t>
            </a:r>
          </a:p>
        </p:txBody>
      </p:sp>
      <p:sp>
        <p:nvSpPr>
          <p:cNvPr id="8" name="Freeform 8"/>
          <p:cNvSpPr/>
          <p:nvPr/>
        </p:nvSpPr>
        <p:spPr>
          <a:xfrm rot="-2932786">
            <a:off x="15427711" y="8069276"/>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9D3625AC-20D6-DECF-E4BB-4BB5A589F12A}"/>
              </a:ext>
            </a:extLst>
          </p:cNvPr>
          <p:cNvPicPr>
            <a:picLocks noChangeAspect="1"/>
          </p:cNvPicPr>
          <p:nvPr/>
        </p:nvPicPr>
        <p:blipFill>
          <a:blip r:embed="rId8"/>
          <a:stretch>
            <a:fillRect/>
          </a:stretch>
        </p:blipFill>
        <p:spPr>
          <a:xfrm>
            <a:off x="6679976" y="2247900"/>
            <a:ext cx="9169623" cy="5562600"/>
          </a:xfrm>
          <a:prstGeom prst="roundRect">
            <a:avLst>
              <a:gd name="adj" fmla="val 10924"/>
            </a:avLst>
          </a:prstGeom>
        </p:spPr>
      </p:pic>
    </p:spTree>
    <p:extLst>
      <p:ext uri="{BB962C8B-B14F-4D97-AF65-F5344CB8AC3E}">
        <p14:creationId xmlns:p14="http://schemas.microsoft.com/office/powerpoint/2010/main" val="1815313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73200" y="1866900"/>
            <a:ext cx="3894115" cy="8115964"/>
          </a:xfrm>
          <a:custGeom>
            <a:avLst/>
            <a:gdLst/>
            <a:ahLst/>
            <a:cxnLst/>
            <a:rect l="l" t="t" r="r" b="b"/>
            <a:pathLst>
              <a:path w="6391190" h="9324018">
                <a:moveTo>
                  <a:pt x="0" y="0"/>
                </a:moveTo>
                <a:lnTo>
                  <a:pt x="6391190" y="0"/>
                </a:lnTo>
                <a:lnTo>
                  <a:pt x="6391190" y="9324018"/>
                </a:lnTo>
                <a:lnTo>
                  <a:pt x="0" y="9324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49930" y="-194389"/>
            <a:ext cx="14423129" cy="10675779"/>
            <a:chOff x="0" y="0"/>
            <a:chExt cx="4573374" cy="4628144"/>
          </a:xfrm>
        </p:grpSpPr>
        <p:sp>
          <p:nvSpPr>
            <p:cNvPr id="4" name="Freeform 4"/>
            <p:cNvSpPr/>
            <p:nvPr/>
          </p:nvSpPr>
          <p:spPr>
            <a:xfrm>
              <a:off x="0" y="0"/>
              <a:ext cx="4573374" cy="4628144"/>
            </a:xfrm>
            <a:custGeom>
              <a:avLst/>
              <a:gdLst/>
              <a:ahLst/>
              <a:cxnLst/>
              <a:rect l="l" t="t" r="r" b="b"/>
              <a:pathLst>
                <a:path w="4573374" h="4628144">
                  <a:moveTo>
                    <a:pt x="0" y="0"/>
                  </a:moveTo>
                  <a:lnTo>
                    <a:pt x="4573374" y="0"/>
                  </a:lnTo>
                  <a:lnTo>
                    <a:pt x="4573374" y="4628144"/>
                  </a:lnTo>
                  <a:lnTo>
                    <a:pt x="0" y="4628144"/>
                  </a:lnTo>
                  <a:close/>
                </a:path>
              </a:pathLst>
            </a:custGeom>
            <a:solidFill>
              <a:srgbClr val="CAE7E4"/>
            </a:solidFill>
          </p:spPr>
          <p:txBody>
            <a:bodyPr/>
            <a:lstStyle/>
            <a:p>
              <a:endParaRPr lang="en-IN"/>
            </a:p>
          </p:txBody>
        </p:sp>
      </p:grpSp>
      <p:sp>
        <p:nvSpPr>
          <p:cNvPr id="5" name="TextBox 5"/>
          <p:cNvSpPr txBox="1"/>
          <p:nvPr/>
        </p:nvSpPr>
        <p:spPr>
          <a:xfrm>
            <a:off x="193646" y="0"/>
            <a:ext cx="13868400" cy="2462213"/>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determine which patients have been prescribed medication by their primary care  physician. Return Patient name as "Patient", and  Physician Name as " Physician".</a:t>
            </a:r>
            <a:endParaRPr lang="en-US" sz="4000" spc="67" dirty="0">
              <a:solidFill>
                <a:srgbClr val="1C7378"/>
              </a:solidFill>
              <a:latin typeface="Proxima Nova Bold"/>
              <a:sym typeface="Proxima Nova Bold"/>
            </a:endParaRPr>
          </a:p>
        </p:txBody>
      </p:sp>
      <p:sp>
        <p:nvSpPr>
          <p:cNvPr id="7" name="Freeform 7"/>
          <p:cNvSpPr/>
          <p:nvPr/>
        </p:nvSpPr>
        <p:spPr>
          <a:xfrm rot="1149142">
            <a:off x="-1811697" y="8009892"/>
            <a:ext cx="4681903" cy="4554215"/>
          </a:xfrm>
          <a:custGeom>
            <a:avLst/>
            <a:gdLst/>
            <a:ahLst/>
            <a:cxnLst/>
            <a:rect l="l" t="t" r="r" b="b"/>
            <a:pathLst>
              <a:path w="4681903" h="4554215">
                <a:moveTo>
                  <a:pt x="0" y="0"/>
                </a:moveTo>
                <a:lnTo>
                  <a:pt x="4681903" y="0"/>
                </a:lnTo>
                <a:lnTo>
                  <a:pt x="4681903" y="4554216"/>
                </a:lnTo>
                <a:lnTo>
                  <a:pt x="0" y="4554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5944739">
            <a:off x="16034484" y="-2277591"/>
            <a:ext cx="4460568" cy="4772981"/>
          </a:xfrm>
          <a:custGeom>
            <a:avLst/>
            <a:gdLst/>
            <a:ahLst/>
            <a:cxnLst/>
            <a:rect l="l" t="t" r="r" b="b"/>
            <a:pathLst>
              <a:path w="4460568" h="4772981">
                <a:moveTo>
                  <a:pt x="0" y="0"/>
                </a:moveTo>
                <a:lnTo>
                  <a:pt x="4460567" y="0"/>
                </a:lnTo>
                <a:lnTo>
                  <a:pt x="4460567" y="4772980"/>
                </a:lnTo>
                <a:lnTo>
                  <a:pt x="0" y="4772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D2F32156-F9A8-F188-E317-171DCAC1B7FB}"/>
              </a:ext>
            </a:extLst>
          </p:cNvPr>
          <p:cNvPicPr>
            <a:picLocks noChangeAspect="1"/>
          </p:cNvPicPr>
          <p:nvPr/>
        </p:nvPicPr>
        <p:blipFill>
          <a:blip r:embed="rId8"/>
          <a:stretch>
            <a:fillRect/>
          </a:stretch>
        </p:blipFill>
        <p:spPr>
          <a:xfrm>
            <a:off x="2057400" y="2656602"/>
            <a:ext cx="9906000" cy="5611098"/>
          </a:xfrm>
          <a:prstGeom prst="roundRect">
            <a:avLst>
              <a:gd name="adj" fmla="val 8854"/>
            </a:avLst>
          </a:prstGeom>
        </p:spPr>
      </p:pic>
    </p:spTree>
    <p:extLst>
      <p:ext uri="{BB962C8B-B14F-4D97-AF65-F5344CB8AC3E}">
        <p14:creationId xmlns:p14="http://schemas.microsoft.com/office/powerpoint/2010/main" val="346880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3335000" cy="10357642"/>
            <a:chOff x="11292" y="2831"/>
            <a:chExt cx="8036312" cy="4616105"/>
          </a:xfrm>
        </p:grpSpPr>
        <p:sp>
          <p:nvSpPr>
            <p:cNvPr id="3" name="Freeform 3"/>
            <p:cNvSpPr/>
            <p:nvPr/>
          </p:nvSpPr>
          <p:spPr>
            <a:xfrm>
              <a:off x="11292" y="2831"/>
              <a:ext cx="8036312" cy="4616105"/>
            </a:xfrm>
            <a:custGeom>
              <a:avLst/>
              <a:gdLst/>
              <a:ahLst/>
              <a:cxnLst/>
              <a:rect l="l" t="t" r="r" b="b"/>
              <a:pathLst>
                <a:path w="8012451" h="4616105">
                  <a:moveTo>
                    <a:pt x="0" y="0"/>
                  </a:moveTo>
                  <a:lnTo>
                    <a:pt x="8012451" y="0"/>
                  </a:lnTo>
                  <a:lnTo>
                    <a:pt x="8012451" y="4616105"/>
                  </a:lnTo>
                  <a:lnTo>
                    <a:pt x="0" y="4616105"/>
                  </a:lnTo>
                  <a:close/>
                </a:path>
              </a:pathLst>
            </a:custGeom>
            <a:solidFill>
              <a:srgbClr val="CAE7E4"/>
            </a:solidFill>
          </p:spPr>
          <p:txBody>
            <a:bodyPr/>
            <a:lstStyle/>
            <a:p>
              <a:endParaRPr lang="en-IN"/>
            </a:p>
          </p:txBody>
        </p:sp>
      </p:grpSp>
      <p:sp>
        <p:nvSpPr>
          <p:cNvPr id="4" name="TextBox 4"/>
          <p:cNvSpPr txBox="1"/>
          <p:nvPr/>
        </p:nvSpPr>
        <p:spPr>
          <a:xfrm>
            <a:off x="499268" y="297799"/>
            <a:ext cx="12683331" cy="1877694"/>
          </a:xfrm>
          <a:prstGeom prst="rect">
            <a:avLst/>
          </a:prstGeom>
        </p:spPr>
        <p:txBody>
          <a:bodyPr wrap="square" lIns="0" tIns="0" rIns="0" bIns="0" rtlCol="0" anchor="t">
            <a:spAutoFit/>
          </a:bodyPr>
          <a:lstStyle/>
          <a:p>
            <a:pPr algn="ctr">
              <a:lnSpc>
                <a:spcPts val="4999"/>
              </a:lnSpc>
            </a:pPr>
            <a:r>
              <a:rPr lang="en-US" sz="4000" spc="67" dirty="0">
                <a:solidFill>
                  <a:srgbClr val="1C7378"/>
                </a:solidFill>
                <a:latin typeface="Proxima Nova Bold"/>
                <a:sym typeface="Proxima Nova Bold"/>
              </a:rPr>
              <a:t>FIND OUT WHICH NURSES HAVE NOT YET BEEN REGISTERED. RETURN ALL THE FIELDS OF NURSE TABLE.</a:t>
            </a:r>
          </a:p>
        </p:txBody>
      </p:sp>
      <p:sp>
        <p:nvSpPr>
          <p:cNvPr id="5" name="Freeform 5"/>
          <p:cNvSpPr/>
          <p:nvPr/>
        </p:nvSpPr>
        <p:spPr>
          <a:xfrm flipH="1">
            <a:off x="13335000" y="1231901"/>
            <a:ext cx="4038600" cy="9055100"/>
          </a:xfrm>
          <a:custGeom>
            <a:avLst/>
            <a:gdLst/>
            <a:ahLst/>
            <a:cxnLst/>
            <a:rect l="l" t="t" r="r" b="b"/>
            <a:pathLst>
              <a:path w="2820628" h="4071773">
                <a:moveTo>
                  <a:pt x="2820628" y="0"/>
                </a:moveTo>
                <a:lnTo>
                  <a:pt x="0" y="0"/>
                </a:lnTo>
                <a:lnTo>
                  <a:pt x="0" y="4071773"/>
                </a:lnTo>
                <a:lnTo>
                  <a:pt x="2820628" y="4071773"/>
                </a:lnTo>
                <a:lnTo>
                  <a:pt x="28206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752600" y="2857500"/>
            <a:ext cx="10515600" cy="5181600"/>
          </a:xfrm>
          <a:prstGeom prst="roundRect">
            <a:avLst>
              <a:gd name="adj" fmla="val 11237"/>
            </a:avLst>
          </a:prstGeom>
          <a:blipFill>
            <a:blip r:embed="rId8"/>
            <a:stretch>
              <a:fillRect t="-24266" b="-2058"/>
            </a:stretch>
          </a:blipFill>
          <a:ln w="38100" cap="rnd">
            <a:solidFill>
              <a:srgbClr val="CAE7E4"/>
            </a:solidFill>
            <a:prstDash val="solid"/>
            <a:round/>
          </a:ln>
        </p:spPr>
        <p:txBody>
          <a:bodyPr/>
          <a:lstStyle/>
          <a:p>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5911" y="1638300"/>
            <a:ext cx="3557679" cy="8070838"/>
          </a:xfrm>
          <a:custGeom>
            <a:avLst/>
            <a:gdLst/>
            <a:ahLst/>
            <a:cxnLst/>
            <a:rect l="l" t="t" r="r" b="b"/>
            <a:pathLst>
              <a:path w="7942727" h="8861054">
                <a:moveTo>
                  <a:pt x="0" y="0"/>
                </a:moveTo>
                <a:lnTo>
                  <a:pt x="7942726" y="0"/>
                </a:lnTo>
                <a:lnTo>
                  <a:pt x="7942726" y="8861054"/>
                </a:lnTo>
                <a:lnTo>
                  <a:pt x="0" y="8861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099823" y="-117387"/>
            <a:ext cx="14318354" cy="10521774"/>
            <a:chOff x="0" y="0"/>
            <a:chExt cx="3988167" cy="4561380"/>
          </a:xfrm>
        </p:grpSpPr>
        <p:sp>
          <p:nvSpPr>
            <p:cNvPr id="4" name="Freeform 4"/>
            <p:cNvSpPr/>
            <p:nvPr/>
          </p:nvSpPr>
          <p:spPr>
            <a:xfrm>
              <a:off x="0" y="0"/>
              <a:ext cx="3988167" cy="4561380"/>
            </a:xfrm>
            <a:custGeom>
              <a:avLst/>
              <a:gdLst/>
              <a:ahLst/>
              <a:cxnLst/>
              <a:rect l="l" t="t" r="r" b="b"/>
              <a:pathLst>
                <a:path w="3988167" h="4561380">
                  <a:moveTo>
                    <a:pt x="0" y="0"/>
                  </a:moveTo>
                  <a:lnTo>
                    <a:pt x="3988167" y="0"/>
                  </a:lnTo>
                  <a:lnTo>
                    <a:pt x="3988167" y="4561380"/>
                  </a:lnTo>
                  <a:lnTo>
                    <a:pt x="0" y="4561380"/>
                  </a:lnTo>
                  <a:close/>
                </a:path>
              </a:pathLst>
            </a:custGeom>
            <a:solidFill>
              <a:srgbClr val="CAE7E4"/>
            </a:solidFill>
          </p:spPr>
          <p:txBody>
            <a:bodyPr/>
            <a:lstStyle/>
            <a:p>
              <a:endParaRPr lang="en-IN"/>
            </a:p>
          </p:txBody>
        </p:sp>
      </p:grpSp>
      <p:sp>
        <p:nvSpPr>
          <p:cNvPr id="5" name="Freeform 5"/>
          <p:cNvSpPr/>
          <p:nvPr/>
        </p:nvSpPr>
        <p:spPr>
          <a:xfrm rot="-8100000">
            <a:off x="15005292" y="7962755"/>
            <a:ext cx="4717900" cy="5118038"/>
          </a:xfrm>
          <a:custGeom>
            <a:avLst/>
            <a:gdLst/>
            <a:ahLst/>
            <a:cxnLst/>
            <a:rect l="l" t="t" r="r" b="b"/>
            <a:pathLst>
              <a:path w="4717900" h="5118038">
                <a:moveTo>
                  <a:pt x="0" y="0"/>
                </a:moveTo>
                <a:lnTo>
                  <a:pt x="4717900" y="0"/>
                </a:lnTo>
                <a:lnTo>
                  <a:pt x="4717900" y="5118038"/>
                </a:lnTo>
                <a:lnTo>
                  <a:pt x="0" y="5118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4572000" y="219313"/>
            <a:ext cx="13411200" cy="3323987"/>
          </a:xfrm>
          <a:prstGeom prst="rect">
            <a:avLst/>
          </a:prstGeom>
        </p:spPr>
        <p:txBody>
          <a:bodyPr wrap="square" lIns="0" tIns="0" rIns="0" bIns="0" rtlCol="0" anchor="t">
            <a:spAutoFit/>
          </a:bodyPr>
          <a:lstStyle/>
          <a:p>
            <a:r>
              <a:rPr lang="en-US" sz="3600" spc="67" dirty="0">
                <a:solidFill>
                  <a:srgbClr val="1C7378"/>
                </a:solidFill>
                <a:latin typeface="Proxima Nova Bold"/>
                <a:sym typeface="Proxima Nova Bold"/>
              </a:rPr>
              <a:t>write a SQL query to find those patients who have undergone a procedure costing more than $5,000, as well as the name of the  physician who has provided primary care, should be identified. Return name of the patient as "Patient", name of the physician as "Primary  Physician", and cost for the procedure as "Procedure Cost".</a:t>
            </a:r>
          </a:p>
        </p:txBody>
      </p:sp>
      <p:sp>
        <p:nvSpPr>
          <p:cNvPr id="8" name="Freeform 8"/>
          <p:cNvSpPr/>
          <p:nvPr/>
        </p:nvSpPr>
        <p:spPr>
          <a:xfrm rot="2170947">
            <a:off x="-2909239" y="-2804021"/>
            <a:ext cx="5262639" cy="5119113"/>
          </a:xfrm>
          <a:custGeom>
            <a:avLst/>
            <a:gdLst/>
            <a:ahLst/>
            <a:cxnLst/>
            <a:rect l="l" t="t" r="r" b="b"/>
            <a:pathLst>
              <a:path w="5262639" h="5119113">
                <a:moveTo>
                  <a:pt x="0" y="0"/>
                </a:moveTo>
                <a:lnTo>
                  <a:pt x="5262639" y="0"/>
                </a:lnTo>
                <a:lnTo>
                  <a:pt x="5262639" y="5119113"/>
                </a:lnTo>
                <a:lnTo>
                  <a:pt x="0" y="5119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A758DEE8-27DF-1870-0B1F-42F0A3C14E60}"/>
              </a:ext>
            </a:extLst>
          </p:cNvPr>
          <p:cNvPicPr>
            <a:picLocks noChangeAspect="1"/>
          </p:cNvPicPr>
          <p:nvPr/>
        </p:nvPicPr>
        <p:blipFill>
          <a:blip r:embed="rId8"/>
          <a:stretch>
            <a:fillRect/>
          </a:stretch>
        </p:blipFill>
        <p:spPr>
          <a:xfrm>
            <a:off x="5867400" y="3771900"/>
            <a:ext cx="9792269" cy="5334000"/>
          </a:xfrm>
          <a:prstGeom prst="roundRect">
            <a:avLst>
              <a:gd name="adj" fmla="val 3459"/>
            </a:avLst>
          </a:prstGeom>
        </p:spPr>
      </p:pic>
    </p:spTree>
    <p:extLst>
      <p:ext uri="{BB962C8B-B14F-4D97-AF65-F5344CB8AC3E}">
        <p14:creationId xmlns:p14="http://schemas.microsoft.com/office/powerpoint/2010/main" val="3942052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5600" y="2400300"/>
            <a:ext cx="3507859" cy="7407827"/>
          </a:xfrm>
          <a:custGeom>
            <a:avLst/>
            <a:gdLst/>
            <a:ahLst/>
            <a:cxnLst/>
            <a:rect l="l" t="t" r="r" b="b"/>
            <a:pathLst>
              <a:path w="7328321" h="13756234">
                <a:moveTo>
                  <a:pt x="0" y="0"/>
                </a:moveTo>
                <a:lnTo>
                  <a:pt x="7328321" y="0"/>
                </a:lnTo>
                <a:lnTo>
                  <a:pt x="7328321" y="13756234"/>
                </a:lnTo>
                <a:lnTo>
                  <a:pt x="0" y="13756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304800" y="-194390"/>
            <a:ext cx="14270729" cy="10675779"/>
            <a:chOff x="0" y="0"/>
            <a:chExt cx="4369816" cy="4628144"/>
          </a:xfrm>
        </p:grpSpPr>
        <p:sp>
          <p:nvSpPr>
            <p:cNvPr id="4" name="Freeform 4"/>
            <p:cNvSpPr/>
            <p:nvPr/>
          </p:nvSpPr>
          <p:spPr>
            <a:xfrm>
              <a:off x="0" y="0"/>
              <a:ext cx="4369816" cy="4628144"/>
            </a:xfrm>
            <a:custGeom>
              <a:avLst/>
              <a:gdLst/>
              <a:ahLst/>
              <a:cxnLst/>
              <a:rect l="l" t="t" r="r" b="b"/>
              <a:pathLst>
                <a:path w="4369816" h="4628144">
                  <a:moveTo>
                    <a:pt x="0" y="0"/>
                  </a:moveTo>
                  <a:lnTo>
                    <a:pt x="4369816" y="0"/>
                  </a:lnTo>
                  <a:lnTo>
                    <a:pt x="4369816" y="4628144"/>
                  </a:lnTo>
                  <a:lnTo>
                    <a:pt x="0" y="4628144"/>
                  </a:lnTo>
                  <a:close/>
                </a:path>
              </a:pathLst>
            </a:custGeom>
            <a:solidFill>
              <a:srgbClr val="CAE7E4"/>
            </a:solidFill>
          </p:spPr>
          <p:txBody>
            <a:bodyPr/>
            <a:lstStyle/>
            <a:p>
              <a:endParaRPr lang="en-IN"/>
            </a:p>
          </p:txBody>
        </p:sp>
      </p:grpSp>
      <p:sp>
        <p:nvSpPr>
          <p:cNvPr id="5" name="TextBox 5"/>
          <p:cNvSpPr txBox="1"/>
          <p:nvPr/>
        </p:nvSpPr>
        <p:spPr>
          <a:xfrm>
            <a:off x="304800" y="27403"/>
            <a:ext cx="13335000" cy="3323987"/>
          </a:xfrm>
          <a:prstGeom prst="rect">
            <a:avLst/>
          </a:prstGeom>
        </p:spPr>
        <p:txBody>
          <a:bodyPr wrap="square" lIns="0" tIns="0" rIns="0" bIns="0" rtlCol="0" anchor="t">
            <a:spAutoFit/>
          </a:bodyPr>
          <a:lstStyle/>
          <a:p>
            <a:r>
              <a:rPr lang="en-US" sz="3600" spc="67" dirty="0">
                <a:solidFill>
                  <a:srgbClr val="1C7378"/>
                </a:solidFill>
                <a:latin typeface="Proxima Nova Bold"/>
                <a:sym typeface="Proxima Nova Bold"/>
              </a:rPr>
              <a:t>write a SQL query to find those patients with at least two appointments in which the nurse who prepared the appointment was a registered nurse and the  physician who provided primary care should be identified. Return Patient name as "Patient",  Physician name as "Primary  Physician", and Nurse Name as "Nurse".</a:t>
            </a:r>
          </a:p>
        </p:txBody>
      </p:sp>
      <p:sp>
        <p:nvSpPr>
          <p:cNvPr id="7" name="Freeform 7"/>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545883">
            <a:off x="-891494" y="7961735"/>
            <a:ext cx="4645327" cy="5039309"/>
          </a:xfrm>
          <a:custGeom>
            <a:avLst/>
            <a:gdLst/>
            <a:ahLst/>
            <a:cxnLst/>
            <a:rect l="l" t="t" r="r" b="b"/>
            <a:pathLst>
              <a:path w="4645327" h="5039309">
                <a:moveTo>
                  <a:pt x="0" y="0"/>
                </a:moveTo>
                <a:lnTo>
                  <a:pt x="4645327" y="0"/>
                </a:lnTo>
                <a:lnTo>
                  <a:pt x="4645327" y="5039309"/>
                </a:lnTo>
                <a:lnTo>
                  <a:pt x="0" y="5039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73E60FBC-7F7D-EB3F-E39A-929C9ED111CE}"/>
              </a:ext>
            </a:extLst>
          </p:cNvPr>
          <p:cNvPicPr>
            <a:picLocks noChangeAspect="1"/>
          </p:cNvPicPr>
          <p:nvPr/>
        </p:nvPicPr>
        <p:blipFill>
          <a:blip r:embed="rId8"/>
          <a:stretch>
            <a:fillRect/>
          </a:stretch>
        </p:blipFill>
        <p:spPr>
          <a:xfrm>
            <a:off x="1295400" y="3573183"/>
            <a:ext cx="11125201" cy="5380317"/>
          </a:xfrm>
          <a:prstGeom prst="roundRect">
            <a:avLst>
              <a:gd name="adj" fmla="val 10182"/>
            </a:avLst>
          </a:prstGeom>
        </p:spPr>
      </p:pic>
    </p:spTree>
    <p:extLst>
      <p:ext uri="{BB962C8B-B14F-4D97-AF65-F5344CB8AC3E}">
        <p14:creationId xmlns:p14="http://schemas.microsoft.com/office/powerpoint/2010/main" val="3898344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2069147"/>
            <a:ext cx="3429000" cy="4694951"/>
          </a:xfrm>
          <a:custGeom>
            <a:avLst/>
            <a:gdLst/>
            <a:ahLst/>
            <a:cxnLst/>
            <a:rect l="l" t="t" r="r" b="b"/>
            <a:pathLst>
              <a:path w="7354195" h="6137410">
                <a:moveTo>
                  <a:pt x="0" y="0"/>
                </a:moveTo>
                <a:lnTo>
                  <a:pt x="7354195" y="0"/>
                </a:lnTo>
                <a:lnTo>
                  <a:pt x="7354195" y="6137410"/>
                </a:lnTo>
                <a:lnTo>
                  <a:pt x="0" y="61374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170289" y="3443149"/>
            <a:ext cx="2344070" cy="6111555"/>
          </a:xfrm>
          <a:custGeom>
            <a:avLst/>
            <a:gdLst/>
            <a:ahLst/>
            <a:cxnLst/>
            <a:rect l="l" t="t" r="r" b="b"/>
            <a:pathLst>
              <a:path w="4374805" h="8717909">
                <a:moveTo>
                  <a:pt x="0" y="0"/>
                </a:moveTo>
                <a:lnTo>
                  <a:pt x="4374805" y="0"/>
                </a:lnTo>
                <a:lnTo>
                  <a:pt x="4374805" y="8717909"/>
                </a:lnTo>
                <a:lnTo>
                  <a:pt x="0" y="8717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4514357" y="-234774"/>
            <a:ext cx="13994995" cy="10521774"/>
            <a:chOff x="0" y="0"/>
            <a:chExt cx="3988167" cy="4561380"/>
          </a:xfrm>
        </p:grpSpPr>
        <p:sp>
          <p:nvSpPr>
            <p:cNvPr id="5" name="Freeform 5"/>
            <p:cNvSpPr/>
            <p:nvPr/>
          </p:nvSpPr>
          <p:spPr>
            <a:xfrm>
              <a:off x="0" y="0"/>
              <a:ext cx="3988167" cy="4561380"/>
            </a:xfrm>
            <a:custGeom>
              <a:avLst/>
              <a:gdLst/>
              <a:ahLst/>
              <a:cxnLst/>
              <a:rect l="l" t="t" r="r" b="b"/>
              <a:pathLst>
                <a:path w="3988167" h="4561380">
                  <a:moveTo>
                    <a:pt x="0" y="0"/>
                  </a:moveTo>
                  <a:lnTo>
                    <a:pt x="3988167" y="0"/>
                  </a:lnTo>
                  <a:lnTo>
                    <a:pt x="3988167" y="4561380"/>
                  </a:lnTo>
                  <a:lnTo>
                    <a:pt x="0" y="4561380"/>
                  </a:lnTo>
                  <a:close/>
                </a:path>
              </a:pathLst>
            </a:custGeom>
            <a:solidFill>
              <a:srgbClr val="CAE7E4"/>
            </a:solidFill>
          </p:spPr>
          <p:txBody>
            <a:bodyPr/>
            <a:lstStyle/>
            <a:p>
              <a:endParaRPr lang="en-IN"/>
            </a:p>
          </p:txBody>
        </p:sp>
      </p:grpSp>
      <p:sp>
        <p:nvSpPr>
          <p:cNvPr id="7" name="TextBox 7"/>
          <p:cNvSpPr txBox="1"/>
          <p:nvPr/>
        </p:nvSpPr>
        <p:spPr>
          <a:xfrm>
            <a:off x="4844356" y="114300"/>
            <a:ext cx="13334999" cy="2462213"/>
          </a:xfrm>
          <a:prstGeom prst="rect">
            <a:avLst/>
          </a:prstGeom>
        </p:spPr>
        <p:txBody>
          <a:bodyPr wrap="square" lIns="0" tIns="0" rIns="0" bIns="0" rtlCol="0" anchor="t">
            <a:spAutoFit/>
          </a:bodyPr>
          <a:lstStyle/>
          <a:p>
            <a:pPr algn="l"/>
            <a:r>
              <a:rPr lang="en-US" sz="4000" spc="67" dirty="0">
                <a:solidFill>
                  <a:srgbClr val="1C7378"/>
                </a:solidFill>
                <a:latin typeface="Proxima Nova Bold"/>
                <a:ea typeface="Proxima Nova Bold"/>
                <a:cs typeface="Proxima Nova Bold"/>
                <a:sym typeface="Proxima Nova Bold"/>
              </a:rPr>
              <a:t>write a SQL query to identify those patients whose primary care is provided by a  physician who is not the head of any department. Return Patient name as "Patient",  Physician Name as "Primary care  Physician".</a:t>
            </a:r>
          </a:p>
        </p:txBody>
      </p:sp>
      <p:sp>
        <p:nvSpPr>
          <p:cNvPr id="8" name="Freeform 8"/>
          <p:cNvSpPr/>
          <p:nvPr/>
        </p:nvSpPr>
        <p:spPr>
          <a:xfrm rot="6699716">
            <a:off x="15218581" y="7850142"/>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rot="3191645">
            <a:off x="-2898972" y="-2841709"/>
            <a:ext cx="5192042" cy="5555687"/>
          </a:xfrm>
          <a:custGeom>
            <a:avLst/>
            <a:gdLst/>
            <a:ahLst/>
            <a:cxnLst/>
            <a:rect l="l" t="t" r="r" b="b"/>
            <a:pathLst>
              <a:path w="5192042" h="5555687">
                <a:moveTo>
                  <a:pt x="0" y="0"/>
                </a:moveTo>
                <a:lnTo>
                  <a:pt x="5192042" y="0"/>
                </a:lnTo>
                <a:lnTo>
                  <a:pt x="5192042" y="5555687"/>
                </a:lnTo>
                <a:lnTo>
                  <a:pt x="0" y="55556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B58C1DE3-0B80-52A9-B507-33E7C599FBB0}"/>
              </a:ext>
            </a:extLst>
          </p:cNvPr>
          <p:cNvPicPr>
            <a:picLocks noChangeAspect="1"/>
          </p:cNvPicPr>
          <p:nvPr/>
        </p:nvPicPr>
        <p:blipFill>
          <a:blip r:embed="rId10"/>
          <a:stretch>
            <a:fillRect/>
          </a:stretch>
        </p:blipFill>
        <p:spPr>
          <a:xfrm>
            <a:off x="6209316" y="3009901"/>
            <a:ext cx="10173684" cy="5643026"/>
          </a:xfrm>
          <a:prstGeom prst="roundRect">
            <a:avLst>
              <a:gd name="adj" fmla="val 10178"/>
            </a:avLst>
          </a:prstGeom>
        </p:spPr>
      </p:pic>
    </p:spTree>
    <p:extLst>
      <p:ext uri="{BB962C8B-B14F-4D97-AF65-F5344CB8AC3E}">
        <p14:creationId xmlns:p14="http://schemas.microsoft.com/office/powerpoint/2010/main" val="2512494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13686" y="-74156"/>
            <a:ext cx="15276429" cy="10521774"/>
            <a:chOff x="0" y="0"/>
            <a:chExt cx="4060051" cy="4561380"/>
          </a:xfrm>
        </p:grpSpPr>
        <p:sp>
          <p:nvSpPr>
            <p:cNvPr id="3" name="Freeform 3"/>
            <p:cNvSpPr/>
            <p:nvPr/>
          </p:nvSpPr>
          <p:spPr>
            <a:xfrm>
              <a:off x="0" y="0"/>
              <a:ext cx="4060051" cy="4561380"/>
            </a:xfrm>
            <a:custGeom>
              <a:avLst/>
              <a:gdLst/>
              <a:ahLst/>
              <a:cxnLst/>
              <a:rect l="l" t="t" r="r" b="b"/>
              <a:pathLst>
                <a:path w="4060051" h="4561380">
                  <a:moveTo>
                    <a:pt x="0" y="0"/>
                  </a:moveTo>
                  <a:lnTo>
                    <a:pt x="4060051" y="0"/>
                  </a:lnTo>
                  <a:lnTo>
                    <a:pt x="4060051" y="4561380"/>
                  </a:lnTo>
                  <a:lnTo>
                    <a:pt x="0" y="4561380"/>
                  </a:lnTo>
                  <a:close/>
                </a:path>
              </a:pathLst>
            </a:custGeom>
            <a:solidFill>
              <a:srgbClr val="CAE7E4"/>
            </a:solidFill>
          </p:spPr>
          <p:txBody>
            <a:bodyPr/>
            <a:lstStyle/>
            <a:p>
              <a:pPr algn="ctr"/>
              <a:endParaRPr lang="en-IN"/>
            </a:p>
          </p:txBody>
        </p:sp>
      </p:grpSp>
      <p:sp>
        <p:nvSpPr>
          <p:cNvPr id="4" name="Freeform 4"/>
          <p:cNvSpPr/>
          <p:nvPr/>
        </p:nvSpPr>
        <p:spPr>
          <a:xfrm rot="78320">
            <a:off x="247128" y="1806117"/>
            <a:ext cx="2879666" cy="7661544"/>
          </a:xfrm>
          <a:custGeom>
            <a:avLst/>
            <a:gdLst/>
            <a:ahLst/>
            <a:cxnLst/>
            <a:rect l="l" t="t" r="r" b="b"/>
            <a:pathLst>
              <a:path w="8446998" h="8324132">
                <a:moveTo>
                  <a:pt x="0" y="0"/>
                </a:moveTo>
                <a:lnTo>
                  <a:pt x="8446998" y="0"/>
                </a:lnTo>
                <a:lnTo>
                  <a:pt x="8446998" y="8324132"/>
                </a:lnTo>
                <a:lnTo>
                  <a:pt x="0" y="8324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5828378" y="712591"/>
            <a:ext cx="7541854" cy="2102050"/>
          </a:xfrm>
          <a:prstGeom prst="rect">
            <a:avLst/>
          </a:prstGeom>
        </p:spPr>
        <p:txBody>
          <a:bodyPr lIns="0" tIns="0" rIns="0" bIns="0" rtlCol="0" anchor="t">
            <a:spAutoFit/>
          </a:bodyPr>
          <a:lstStyle/>
          <a:p>
            <a:pPr algn="l">
              <a:lnSpc>
                <a:spcPts val="8499"/>
              </a:lnSpc>
            </a:pPr>
            <a:r>
              <a:rPr lang="en-US" sz="6799" spc="67" dirty="0">
                <a:solidFill>
                  <a:srgbClr val="1C7378"/>
                </a:solidFill>
                <a:latin typeface="Proxima Nova Bold"/>
                <a:ea typeface="Proxima Nova Bold"/>
                <a:cs typeface="Proxima Nova Bold"/>
                <a:sym typeface="Proxima Nova Bold"/>
              </a:rPr>
              <a:t>GET IN TOUCH</a:t>
            </a:r>
          </a:p>
          <a:p>
            <a:pPr algn="l">
              <a:lnSpc>
                <a:spcPts val="8499"/>
              </a:lnSpc>
            </a:pPr>
            <a:r>
              <a:rPr lang="en-US" sz="6799" spc="67" dirty="0">
                <a:solidFill>
                  <a:srgbClr val="1C7378"/>
                </a:solidFill>
                <a:latin typeface="Proxima Nova Bold"/>
                <a:ea typeface="Proxima Nova Bold"/>
                <a:cs typeface="Proxima Nova Bold"/>
                <a:sym typeface="Proxima Nova Bold"/>
              </a:rPr>
              <a:t>ON MY LINKEDIN</a:t>
            </a:r>
          </a:p>
        </p:txBody>
      </p:sp>
      <p:sp>
        <p:nvSpPr>
          <p:cNvPr id="15" name="Freeform 15"/>
          <p:cNvSpPr/>
          <p:nvPr/>
        </p:nvSpPr>
        <p:spPr>
          <a:xfrm rot="6967708">
            <a:off x="15625820" y="7603338"/>
            <a:ext cx="4526778" cy="4403320"/>
          </a:xfrm>
          <a:custGeom>
            <a:avLst/>
            <a:gdLst/>
            <a:ahLst/>
            <a:cxnLst/>
            <a:rect l="l" t="t" r="r" b="b"/>
            <a:pathLst>
              <a:path w="4526778" h="4403320">
                <a:moveTo>
                  <a:pt x="0" y="0"/>
                </a:moveTo>
                <a:lnTo>
                  <a:pt x="4526778" y="0"/>
                </a:lnTo>
                <a:lnTo>
                  <a:pt x="4526778" y="4403321"/>
                </a:lnTo>
                <a:lnTo>
                  <a:pt x="0" y="4403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6" name="Freeform 16"/>
          <p:cNvSpPr/>
          <p:nvPr/>
        </p:nvSpPr>
        <p:spPr>
          <a:xfrm rot="10022704">
            <a:off x="-2608177" y="-2924196"/>
            <a:ext cx="5258107" cy="5626379"/>
          </a:xfrm>
          <a:custGeom>
            <a:avLst/>
            <a:gdLst/>
            <a:ahLst/>
            <a:cxnLst/>
            <a:rect l="l" t="t" r="r" b="b"/>
            <a:pathLst>
              <a:path w="5258107" h="5626379">
                <a:moveTo>
                  <a:pt x="0" y="0"/>
                </a:moveTo>
                <a:lnTo>
                  <a:pt x="5258107" y="0"/>
                </a:lnTo>
                <a:lnTo>
                  <a:pt x="5258107" y="5626379"/>
                </a:lnTo>
                <a:lnTo>
                  <a:pt x="0" y="5626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4">
            <a:extLst>
              <a:ext uri="{FF2B5EF4-FFF2-40B4-BE49-F238E27FC236}">
                <a16:creationId xmlns:a16="http://schemas.microsoft.com/office/drawing/2014/main" id="{6D5E4AEC-F2C4-EA9D-C765-F77B6A92400B}"/>
              </a:ext>
            </a:extLst>
          </p:cNvPr>
          <p:cNvSpPr txBox="1"/>
          <p:nvPr/>
        </p:nvSpPr>
        <p:spPr>
          <a:xfrm>
            <a:off x="5828378" y="3108745"/>
            <a:ext cx="7162800" cy="954107"/>
          </a:xfrm>
          <a:prstGeom prst="rect">
            <a:avLst/>
          </a:prstGeom>
          <a:solidFill>
            <a:schemeClr val="accent5">
              <a:lumMod val="60000"/>
              <a:lumOff val="40000"/>
            </a:schemeClr>
          </a:solidFill>
        </p:spPr>
        <p:txBody>
          <a:bodyPr wrap="square" rtlCol="0">
            <a:spAutoFit/>
          </a:bodyPr>
          <a:lstStyle/>
          <a:p>
            <a:r>
              <a:rPr lang="en-IN" sz="2800" dirty="0"/>
              <a:t>https://www.linkedin.com/in/rakesh-kumar-jha-41a84a86/</a:t>
            </a:r>
          </a:p>
        </p:txBody>
      </p:sp>
      <p:sp>
        <p:nvSpPr>
          <p:cNvPr id="7" name="TextBox 6">
            <a:extLst>
              <a:ext uri="{FF2B5EF4-FFF2-40B4-BE49-F238E27FC236}">
                <a16:creationId xmlns:a16="http://schemas.microsoft.com/office/drawing/2014/main" id="{C4713280-1525-FAA1-0868-6FA3CE95CE98}"/>
              </a:ext>
            </a:extLst>
          </p:cNvPr>
          <p:cNvSpPr txBox="1"/>
          <p:nvPr/>
        </p:nvSpPr>
        <p:spPr>
          <a:xfrm>
            <a:off x="6066869" y="5115393"/>
            <a:ext cx="7064871"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IN" sz="4800" dirty="0">
                <a:solidFill>
                  <a:schemeClr val="tx2">
                    <a:lumMod val="60000"/>
                    <a:lumOff val="40000"/>
                  </a:schemeClr>
                </a:solidFill>
              </a:rPr>
              <a:t>THANK YOU</a:t>
            </a:r>
          </a:p>
        </p:txBody>
      </p:sp>
    </p:spTree>
    <p:extLst>
      <p:ext uri="{BB962C8B-B14F-4D97-AF65-F5344CB8AC3E}">
        <p14:creationId xmlns:p14="http://schemas.microsoft.com/office/powerpoint/2010/main" val="21805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3581400" y="-263814"/>
            <a:ext cx="14984299" cy="10814628"/>
            <a:chOff x="0" y="0"/>
            <a:chExt cx="8048567" cy="4688338"/>
          </a:xfrm>
        </p:grpSpPr>
        <p:sp>
          <p:nvSpPr>
            <p:cNvPr id="3" name="Freeform 3"/>
            <p:cNvSpPr/>
            <p:nvPr/>
          </p:nvSpPr>
          <p:spPr>
            <a:xfrm>
              <a:off x="0" y="0"/>
              <a:ext cx="8048568" cy="4688337"/>
            </a:xfrm>
            <a:custGeom>
              <a:avLst/>
              <a:gdLst/>
              <a:ahLst/>
              <a:cxnLst/>
              <a:rect l="l" t="t" r="r" b="b"/>
              <a:pathLst>
                <a:path w="8048568" h="4688337">
                  <a:moveTo>
                    <a:pt x="0" y="0"/>
                  </a:moveTo>
                  <a:lnTo>
                    <a:pt x="8048568" y="0"/>
                  </a:lnTo>
                  <a:lnTo>
                    <a:pt x="8048568" y="4688337"/>
                  </a:lnTo>
                  <a:lnTo>
                    <a:pt x="0" y="4688337"/>
                  </a:lnTo>
                  <a:close/>
                </a:path>
              </a:pathLst>
            </a:custGeom>
            <a:solidFill>
              <a:srgbClr val="CAE7E4"/>
            </a:solidFill>
          </p:spPr>
          <p:txBody>
            <a:bodyPr/>
            <a:lstStyle/>
            <a:p>
              <a:endParaRPr lang="en-IN"/>
            </a:p>
          </p:txBody>
        </p:sp>
      </p:grpSp>
      <p:sp>
        <p:nvSpPr>
          <p:cNvPr id="4" name="TextBox 4"/>
          <p:cNvSpPr txBox="1"/>
          <p:nvPr/>
        </p:nvSpPr>
        <p:spPr>
          <a:xfrm>
            <a:off x="4326198" y="20893"/>
            <a:ext cx="13961802" cy="1935786"/>
          </a:xfrm>
          <a:prstGeom prst="rect">
            <a:avLst/>
          </a:prstGeom>
        </p:spPr>
        <p:txBody>
          <a:bodyPr wrap="square" lIns="0" tIns="0" rIns="0" bIns="0" rtlCol="0" anchor="t">
            <a:spAutoFit/>
          </a:bodyPr>
          <a:lstStyle/>
          <a:p>
            <a:r>
              <a:rPr lang="en-US" sz="4579" spc="45" dirty="0">
                <a:solidFill>
                  <a:srgbClr val="1C7378"/>
                </a:solidFill>
                <a:latin typeface="Proxima Nova Bold"/>
                <a:ea typeface="Proxima Nova Bold"/>
                <a:cs typeface="Proxima Nova Bold"/>
                <a:sym typeface="Proxima Nova Bold"/>
              </a:rPr>
              <a:t> </a:t>
            </a:r>
            <a:r>
              <a:rPr lang="en-US" sz="4000" spc="67" dirty="0">
                <a:solidFill>
                  <a:srgbClr val="1C7378"/>
                </a:solidFill>
                <a:latin typeface="Proxima Nova Bold"/>
                <a:sym typeface="Proxima Nova Bold"/>
              </a:rPr>
              <a:t>IDENTIFY THE NURSES IN CHARGE OF EACH DEPARTMENT. RETURN NURSENAME AS “NAME”, POSITION AS “POSITION”.</a:t>
            </a:r>
          </a:p>
        </p:txBody>
      </p:sp>
      <p:sp>
        <p:nvSpPr>
          <p:cNvPr id="5" name="Freeform 5"/>
          <p:cNvSpPr/>
          <p:nvPr/>
        </p:nvSpPr>
        <p:spPr>
          <a:xfrm rot="7998369">
            <a:off x="-2068242" y="-2362414"/>
            <a:ext cx="4857299" cy="4724827"/>
          </a:xfrm>
          <a:custGeom>
            <a:avLst/>
            <a:gdLst/>
            <a:ahLst/>
            <a:cxnLst/>
            <a:rect l="l" t="t" r="r" b="b"/>
            <a:pathLst>
              <a:path w="4857299" h="4724827">
                <a:moveTo>
                  <a:pt x="0" y="0"/>
                </a:moveTo>
                <a:lnTo>
                  <a:pt x="4857299" y="0"/>
                </a:lnTo>
                <a:lnTo>
                  <a:pt x="4857299" y="4724828"/>
                </a:lnTo>
                <a:lnTo>
                  <a:pt x="0" y="47248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0" y="2832147"/>
            <a:ext cx="3581400" cy="7454853"/>
          </a:xfrm>
          <a:custGeom>
            <a:avLst/>
            <a:gdLst/>
            <a:ahLst/>
            <a:cxnLst/>
            <a:rect l="l" t="t" r="r" b="b"/>
            <a:pathLst>
              <a:path w="3384928" h="3614972">
                <a:moveTo>
                  <a:pt x="0" y="0"/>
                </a:moveTo>
                <a:lnTo>
                  <a:pt x="3384928" y="0"/>
                </a:lnTo>
                <a:lnTo>
                  <a:pt x="3384928" y="3614972"/>
                </a:lnTo>
                <a:lnTo>
                  <a:pt x="0" y="3614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5400000">
            <a:off x="15336184" y="7559290"/>
            <a:ext cx="5134853" cy="4938795"/>
          </a:xfrm>
          <a:custGeom>
            <a:avLst/>
            <a:gdLst/>
            <a:ahLst/>
            <a:cxnLst/>
            <a:rect l="l" t="t" r="r" b="b"/>
            <a:pathLst>
              <a:path w="5134853" h="4938795">
                <a:moveTo>
                  <a:pt x="0" y="0"/>
                </a:moveTo>
                <a:lnTo>
                  <a:pt x="5134854" y="0"/>
                </a:lnTo>
                <a:lnTo>
                  <a:pt x="5134854" y="4938795"/>
                </a:lnTo>
                <a:lnTo>
                  <a:pt x="0" y="4938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9" name="Picture 8">
            <a:extLst>
              <a:ext uri="{FF2B5EF4-FFF2-40B4-BE49-F238E27FC236}">
                <a16:creationId xmlns:a16="http://schemas.microsoft.com/office/drawing/2014/main" id="{AE582502-523B-3137-D85F-AA2DC0CCCF01}"/>
              </a:ext>
            </a:extLst>
          </p:cNvPr>
          <p:cNvPicPr>
            <a:picLocks noChangeAspect="1"/>
          </p:cNvPicPr>
          <p:nvPr/>
        </p:nvPicPr>
        <p:blipFill>
          <a:blip r:embed="rId8"/>
          <a:stretch>
            <a:fillRect/>
          </a:stretch>
        </p:blipFill>
        <p:spPr>
          <a:xfrm>
            <a:off x="5137714" y="3543300"/>
            <a:ext cx="11867318" cy="4114799"/>
          </a:xfrm>
          <a:prstGeom prst="roundRect">
            <a:avLst>
              <a:gd name="adj" fmla="val 21111"/>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3944600" y="1793791"/>
            <a:ext cx="4224421" cy="8207563"/>
          </a:xfrm>
          <a:custGeom>
            <a:avLst/>
            <a:gdLst/>
            <a:ahLst/>
            <a:cxnLst/>
            <a:rect l="l" t="t" r="r" b="b"/>
            <a:pathLst>
              <a:path w="5656618" h="9286985">
                <a:moveTo>
                  <a:pt x="0" y="0"/>
                </a:moveTo>
                <a:lnTo>
                  <a:pt x="5656618" y="0"/>
                </a:lnTo>
                <a:lnTo>
                  <a:pt x="5656618" y="9286985"/>
                </a:lnTo>
                <a:lnTo>
                  <a:pt x="0" y="9286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94389" y="38100"/>
            <a:ext cx="14138989" cy="10509159"/>
            <a:chOff x="0" y="0"/>
            <a:chExt cx="4353061" cy="4652221"/>
          </a:xfrm>
        </p:grpSpPr>
        <p:sp>
          <p:nvSpPr>
            <p:cNvPr id="4" name="Freeform 4"/>
            <p:cNvSpPr/>
            <p:nvPr/>
          </p:nvSpPr>
          <p:spPr>
            <a:xfrm>
              <a:off x="0" y="0"/>
              <a:ext cx="4353061" cy="4652221"/>
            </a:xfrm>
            <a:custGeom>
              <a:avLst/>
              <a:gdLst/>
              <a:ahLst/>
              <a:cxnLst/>
              <a:rect l="l" t="t" r="r" b="b"/>
              <a:pathLst>
                <a:path w="4353061" h="4652221">
                  <a:moveTo>
                    <a:pt x="0" y="0"/>
                  </a:moveTo>
                  <a:lnTo>
                    <a:pt x="4353061" y="0"/>
                  </a:lnTo>
                  <a:lnTo>
                    <a:pt x="4353061" y="4652221"/>
                  </a:lnTo>
                  <a:lnTo>
                    <a:pt x="0" y="4652221"/>
                  </a:lnTo>
                  <a:close/>
                </a:path>
              </a:pathLst>
            </a:custGeom>
            <a:solidFill>
              <a:srgbClr val="CAE7E4"/>
            </a:solidFill>
          </p:spPr>
          <p:txBody>
            <a:bodyPr/>
            <a:lstStyle/>
            <a:p>
              <a:endParaRPr lang="en-IN"/>
            </a:p>
          </p:txBody>
        </p:sp>
      </p:grpSp>
      <p:sp>
        <p:nvSpPr>
          <p:cNvPr id="5" name="Freeform 5"/>
          <p:cNvSpPr/>
          <p:nvPr/>
        </p:nvSpPr>
        <p:spPr>
          <a:xfrm rot="8100000">
            <a:off x="16215002" y="-2267293"/>
            <a:ext cx="5565859" cy="5414063"/>
          </a:xfrm>
          <a:custGeom>
            <a:avLst/>
            <a:gdLst/>
            <a:ahLst/>
            <a:cxnLst/>
            <a:rect l="l" t="t" r="r" b="b"/>
            <a:pathLst>
              <a:path w="5565859" h="5414063">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1132809">
            <a:off x="-894034" y="7979877"/>
            <a:ext cx="3845468" cy="4114800"/>
          </a:xfrm>
          <a:custGeom>
            <a:avLst/>
            <a:gdLst/>
            <a:ahLst/>
            <a:cxnLst/>
            <a:rect l="l" t="t" r="r" b="b"/>
            <a:pathLst>
              <a:path w="3845468" h="4114800">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685800" y="254908"/>
            <a:ext cx="12899739" cy="1969770"/>
          </a:xfrm>
          <a:prstGeom prst="rect">
            <a:avLst/>
          </a:prstGeom>
        </p:spPr>
        <p:txBody>
          <a:bodyPr wrap="square" lIns="0" tIns="0" rIns="0" bIns="0" rtlCol="0" anchor="t">
            <a:spAutoFit/>
          </a:bodyPr>
          <a:lstStyle/>
          <a:p>
            <a:pPr algn="ctr"/>
            <a:r>
              <a:rPr lang="en-US" sz="4800" spc="67" dirty="0">
                <a:solidFill>
                  <a:schemeClr val="tx1">
                    <a:lumMod val="85000"/>
                    <a:lumOff val="15000"/>
                  </a:schemeClr>
                </a:solidFill>
                <a:latin typeface="Proxima Nova Bold"/>
                <a:ea typeface="Proxima Nova Bold"/>
                <a:cs typeface="Proxima Nova Bold"/>
                <a:sym typeface="Proxima Nova Bold"/>
              </a:rPr>
              <a:t> </a:t>
            </a:r>
            <a:r>
              <a:rPr lang="en-US" sz="4000" spc="67" dirty="0">
                <a:solidFill>
                  <a:srgbClr val="1C7378"/>
                </a:solidFill>
                <a:latin typeface="Proxima Nova Bold"/>
                <a:sym typeface="Proxima Nova Bold"/>
              </a:rPr>
              <a:t>write a SQL query to identify the  physicians who are the department heads. Return Department name as “Department” and  Physician name as “Physician”.</a:t>
            </a:r>
          </a:p>
        </p:txBody>
      </p:sp>
      <p:pic>
        <p:nvPicPr>
          <p:cNvPr id="10" name="Picture 9">
            <a:extLst>
              <a:ext uri="{FF2B5EF4-FFF2-40B4-BE49-F238E27FC236}">
                <a16:creationId xmlns:a16="http://schemas.microsoft.com/office/drawing/2014/main" id="{48D9343C-AF45-F544-2299-5F91C8F1011F}"/>
              </a:ext>
            </a:extLst>
          </p:cNvPr>
          <p:cNvPicPr>
            <a:picLocks noChangeAspect="1"/>
          </p:cNvPicPr>
          <p:nvPr/>
        </p:nvPicPr>
        <p:blipFill>
          <a:blip r:embed="rId8"/>
          <a:stretch>
            <a:fillRect/>
          </a:stretch>
        </p:blipFill>
        <p:spPr>
          <a:xfrm>
            <a:off x="2667000" y="3990988"/>
            <a:ext cx="9753600" cy="4834759"/>
          </a:xfrm>
          <a:prstGeom prst="round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98418" y="1000125"/>
            <a:ext cx="4097382" cy="9103350"/>
          </a:xfrm>
          <a:custGeom>
            <a:avLst/>
            <a:gdLst/>
            <a:ahLst/>
            <a:cxnLst/>
            <a:rect l="l" t="t" r="r" b="b"/>
            <a:pathLst>
              <a:path w="11353191" h="9990808">
                <a:moveTo>
                  <a:pt x="0" y="0"/>
                </a:moveTo>
                <a:lnTo>
                  <a:pt x="11353191" y="0"/>
                </a:lnTo>
                <a:lnTo>
                  <a:pt x="11353191" y="9990808"/>
                </a:lnTo>
                <a:lnTo>
                  <a:pt x="0" y="9990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419600" y="-166619"/>
            <a:ext cx="14090559" cy="10648009"/>
            <a:chOff x="0" y="0"/>
            <a:chExt cx="3869427" cy="4616105"/>
          </a:xfrm>
        </p:grpSpPr>
        <p:sp>
          <p:nvSpPr>
            <p:cNvPr id="4" name="Freeform 4"/>
            <p:cNvSpPr/>
            <p:nvPr/>
          </p:nvSpPr>
          <p:spPr>
            <a:xfrm>
              <a:off x="0" y="0"/>
              <a:ext cx="3869427" cy="4616105"/>
            </a:xfrm>
            <a:custGeom>
              <a:avLst/>
              <a:gdLst/>
              <a:ahLst/>
              <a:cxnLst/>
              <a:rect l="l" t="t" r="r" b="b"/>
              <a:pathLst>
                <a:path w="3869427" h="4616105">
                  <a:moveTo>
                    <a:pt x="0" y="0"/>
                  </a:moveTo>
                  <a:lnTo>
                    <a:pt x="3869427" y="0"/>
                  </a:lnTo>
                  <a:lnTo>
                    <a:pt x="3869427" y="4616105"/>
                  </a:lnTo>
                  <a:lnTo>
                    <a:pt x="0" y="4616105"/>
                  </a:lnTo>
                  <a:close/>
                </a:path>
              </a:pathLst>
            </a:custGeom>
            <a:solidFill>
              <a:srgbClr val="CAE7E4"/>
            </a:solidFill>
          </p:spPr>
          <p:txBody>
            <a:bodyPr/>
            <a:lstStyle/>
            <a:p>
              <a:endParaRPr lang="en-IN"/>
            </a:p>
          </p:txBody>
        </p:sp>
      </p:grpSp>
      <p:sp>
        <p:nvSpPr>
          <p:cNvPr id="5" name="Freeform 5"/>
          <p:cNvSpPr/>
          <p:nvPr/>
        </p:nvSpPr>
        <p:spPr>
          <a:xfrm rot="-5233657">
            <a:off x="-2636638" y="-2904084"/>
            <a:ext cx="4533662" cy="4997022"/>
          </a:xfrm>
          <a:custGeom>
            <a:avLst/>
            <a:gdLst/>
            <a:ahLst/>
            <a:cxnLst/>
            <a:rect l="l" t="t" r="r" b="b"/>
            <a:pathLst>
              <a:path w="4533662" h="4997022">
                <a:moveTo>
                  <a:pt x="0" y="0"/>
                </a:moveTo>
                <a:lnTo>
                  <a:pt x="4533662" y="0"/>
                </a:lnTo>
                <a:lnTo>
                  <a:pt x="4533662" y="4997022"/>
                </a:lnTo>
                <a:lnTo>
                  <a:pt x="0" y="4997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4648200" y="235210"/>
            <a:ext cx="13626737" cy="1846659"/>
          </a:xfrm>
          <a:prstGeom prst="rect">
            <a:avLst/>
          </a:prstGeom>
        </p:spPr>
        <p:txBody>
          <a:bodyPr wrap="square" lIns="0" tIns="0" rIns="0" bIns="0" rtlCol="0" anchor="t">
            <a:spAutoFit/>
          </a:bodyPr>
          <a:lstStyle/>
          <a:p>
            <a:pPr algn="l"/>
            <a:r>
              <a:rPr lang="en-US" sz="4000" spc="67" dirty="0">
                <a:solidFill>
                  <a:srgbClr val="1C7378"/>
                </a:solidFill>
                <a:latin typeface="Proxima Nova Bold"/>
                <a:sym typeface="Proxima Nova Bold"/>
              </a:rPr>
              <a:t>count the number of patients who scheduled an appointment with at least one  physician. Return count as "Number of patients taken at least one appointment".</a:t>
            </a:r>
          </a:p>
        </p:txBody>
      </p:sp>
      <p:sp>
        <p:nvSpPr>
          <p:cNvPr id="8" name="Freeform 8"/>
          <p:cNvSpPr/>
          <p:nvPr/>
        </p:nvSpPr>
        <p:spPr>
          <a:xfrm rot="-2932786">
            <a:off x="15427711" y="8069276"/>
            <a:ext cx="4559806" cy="4435448"/>
          </a:xfrm>
          <a:custGeom>
            <a:avLst/>
            <a:gdLst/>
            <a:ahLst/>
            <a:cxnLst/>
            <a:rect l="l" t="t" r="r" b="b"/>
            <a:pathLst>
              <a:path w="4559806" h="4435448">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C618C438-4E73-8B90-54C5-2F9AB5F6C9D2}"/>
              </a:ext>
            </a:extLst>
          </p:cNvPr>
          <p:cNvPicPr>
            <a:picLocks noChangeAspect="1"/>
          </p:cNvPicPr>
          <p:nvPr/>
        </p:nvPicPr>
        <p:blipFill>
          <a:blip r:embed="rId8"/>
          <a:stretch>
            <a:fillRect/>
          </a:stretch>
        </p:blipFill>
        <p:spPr>
          <a:xfrm>
            <a:off x="6172200" y="3009900"/>
            <a:ext cx="10334332" cy="4556871"/>
          </a:xfrm>
          <a:prstGeom prst="round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173200" y="1866900"/>
            <a:ext cx="3894115" cy="8115964"/>
          </a:xfrm>
          <a:custGeom>
            <a:avLst/>
            <a:gdLst/>
            <a:ahLst/>
            <a:cxnLst/>
            <a:rect l="l" t="t" r="r" b="b"/>
            <a:pathLst>
              <a:path w="6391190" h="9324018">
                <a:moveTo>
                  <a:pt x="0" y="0"/>
                </a:moveTo>
                <a:lnTo>
                  <a:pt x="6391190" y="0"/>
                </a:lnTo>
                <a:lnTo>
                  <a:pt x="6391190" y="9324018"/>
                </a:lnTo>
                <a:lnTo>
                  <a:pt x="0" y="9324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49930" y="-194389"/>
            <a:ext cx="14423129" cy="10675779"/>
            <a:chOff x="0" y="0"/>
            <a:chExt cx="4573374" cy="4628144"/>
          </a:xfrm>
        </p:grpSpPr>
        <p:sp>
          <p:nvSpPr>
            <p:cNvPr id="4" name="Freeform 4"/>
            <p:cNvSpPr/>
            <p:nvPr/>
          </p:nvSpPr>
          <p:spPr>
            <a:xfrm>
              <a:off x="0" y="0"/>
              <a:ext cx="4573374" cy="4628144"/>
            </a:xfrm>
            <a:custGeom>
              <a:avLst/>
              <a:gdLst/>
              <a:ahLst/>
              <a:cxnLst/>
              <a:rect l="l" t="t" r="r" b="b"/>
              <a:pathLst>
                <a:path w="4573374" h="4628144">
                  <a:moveTo>
                    <a:pt x="0" y="0"/>
                  </a:moveTo>
                  <a:lnTo>
                    <a:pt x="4573374" y="0"/>
                  </a:lnTo>
                  <a:lnTo>
                    <a:pt x="4573374" y="4628144"/>
                  </a:lnTo>
                  <a:lnTo>
                    <a:pt x="0" y="4628144"/>
                  </a:lnTo>
                  <a:close/>
                </a:path>
              </a:pathLst>
            </a:custGeom>
            <a:solidFill>
              <a:srgbClr val="CAE7E4"/>
            </a:solidFill>
          </p:spPr>
          <p:txBody>
            <a:bodyPr/>
            <a:lstStyle/>
            <a:p>
              <a:endParaRPr lang="en-IN"/>
            </a:p>
          </p:txBody>
        </p:sp>
      </p:grpSp>
      <p:sp>
        <p:nvSpPr>
          <p:cNvPr id="5" name="TextBox 5"/>
          <p:cNvSpPr txBox="1"/>
          <p:nvPr/>
        </p:nvSpPr>
        <p:spPr>
          <a:xfrm>
            <a:off x="193646" y="0"/>
            <a:ext cx="13868400" cy="2277418"/>
          </a:xfrm>
          <a:prstGeom prst="rect">
            <a:avLst/>
          </a:prstGeom>
        </p:spPr>
        <p:txBody>
          <a:bodyPr wrap="square" lIns="0" tIns="0" rIns="0" bIns="0" rtlCol="0" anchor="t">
            <a:spAutoFit/>
          </a:bodyPr>
          <a:lstStyle/>
          <a:p>
            <a:pPr algn="l"/>
            <a:r>
              <a:rPr lang="en-US" sz="6799" spc="67" dirty="0">
                <a:solidFill>
                  <a:srgbClr val="1C7378"/>
                </a:solidFill>
                <a:latin typeface="Proxima Nova Bold"/>
                <a:ea typeface="Proxima Nova Bold"/>
                <a:cs typeface="Proxima Nova Bold"/>
                <a:sym typeface="Proxima Nova Bold"/>
              </a:rPr>
              <a:t> </a:t>
            </a:r>
            <a:r>
              <a:rPr lang="en-US" sz="4000" spc="67" dirty="0">
                <a:solidFill>
                  <a:srgbClr val="1C7378"/>
                </a:solidFill>
                <a:latin typeface="Proxima Nova Bold"/>
                <a:sym typeface="Proxima Nova Bold"/>
              </a:rPr>
              <a:t>Locate the floor and block where room number 212 is located. Return block floor as "Floor" and block code as "Block".</a:t>
            </a:r>
          </a:p>
        </p:txBody>
      </p:sp>
      <p:sp>
        <p:nvSpPr>
          <p:cNvPr id="7" name="Freeform 7"/>
          <p:cNvSpPr/>
          <p:nvPr/>
        </p:nvSpPr>
        <p:spPr>
          <a:xfrm rot="1149142">
            <a:off x="-1811697" y="8009892"/>
            <a:ext cx="4681903" cy="4554215"/>
          </a:xfrm>
          <a:custGeom>
            <a:avLst/>
            <a:gdLst/>
            <a:ahLst/>
            <a:cxnLst/>
            <a:rect l="l" t="t" r="r" b="b"/>
            <a:pathLst>
              <a:path w="4681903" h="4554215">
                <a:moveTo>
                  <a:pt x="0" y="0"/>
                </a:moveTo>
                <a:lnTo>
                  <a:pt x="4681903" y="0"/>
                </a:lnTo>
                <a:lnTo>
                  <a:pt x="4681903" y="4554216"/>
                </a:lnTo>
                <a:lnTo>
                  <a:pt x="0" y="4554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5944739">
            <a:off x="16034484" y="-2277591"/>
            <a:ext cx="4460568" cy="4772981"/>
          </a:xfrm>
          <a:custGeom>
            <a:avLst/>
            <a:gdLst/>
            <a:ahLst/>
            <a:cxnLst/>
            <a:rect l="l" t="t" r="r" b="b"/>
            <a:pathLst>
              <a:path w="4460568" h="4772981">
                <a:moveTo>
                  <a:pt x="0" y="0"/>
                </a:moveTo>
                <a:lnTo>
                  <a:pt x="4460567" y="0"/>
                </a:lnTo>
                <a:lnTo>
                  <a:pt x="4460567" y="4772980"/>
                </a:lnTo>
                <a:lnTo>
                  <a:pt x="0" y="4772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E28009C2-26DA-6479-AE9C-CAD12DADD774}"/>
              </a:ext>
            </a:extLst>
          </p:cNvPr>
          <p:cNvPicPr>
            <a:picLocks noChangeAspect="1"/>
          </p:cNvPicPr>
          <p:nvPr/>
        </p:nvPicPr>
        <p:blipFill>
          <a:blip r:embed="rId8"/>
          <a:stretch>
            <a:fillRect/>
          </a:stretch>
        </p:blipFill>
        <p:spPr>
          <a:xfrm>
            <a:off x="1447800" y="3162300"/>
            <a:ext cx="11704008" cy="4737399"/>
          </a:xfrm>
          <a:prstGeom prst="round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515911" y="1638300"/>
            <a:ext cx="3557679" cy="8070838"/>
          </a:xfrm>
          <a:custGeom>
            <a:avLst/>
            <a:gdLst/>
            <a:ahLst/>
            <a:cxnLst/>
            <a:rect l="l" t="t" r="r" b="b"/>
            <a:pathLst>
              <a:path w="7942727" h="8861054">
                <a:moveTo>
                  <a:pt x="0" y="0"/>
                </a:moveTo>
                <a:lnTo>
                  <a:pt x="7942726" y="0"/>
                </a:lnTo>
                <a:lnTo>
                  <a:pt x="7942726" y="8861054"/>
                </a:lnTo>
                <a:lnTo>
                  <a:pt x="0" y="8861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4099823" y="-117387"/>
            <a:ext cx="14318354" cy="10521774"/>
            <a:chOff x="0" y="0"/>
            <a:chExt cx="3988167" cy="4561380"/>
          </a:xfrm>
        </p:grpSpPr>
        <p:sp>
          <p:nvSpPr>
            <p:cNvPr id="4" name="Freeform 4"/>
            <p:cNvSpPr/>
            <p:nvPr/>
          </p:nvSpPr>
          <p:spPr>
            <a:xfrm>
              <a:off x="0" y="0"/>
              <a:ext cx="3988167" cy="4561380"/>
            </a:xfrm>
            <a:custGeom>
              <a:avLst/>
              <a:gdLst/>
              <a:ahLst/>
              <a:cxnLst/>
              <a:rect l="l" t="t" r="r" b="b"/>
              <a:pathLst>
                <a:path w="3988167" h="4561380">
                  <a:moveTo>
                    <a:pt x="0" y="0"/>
                  </a:moveTo>
                  <a:lnTo>
                    <a:pt x="3988167" y="0"/>
                  </a:lnTo>
                  <a:lnTo>
                    <a:pt x="3988167" y="4561380"/>
                  </a:lnTo>
                  <a:lnTo>
                    <a:pt x="0" y="4561380"/>
                  </a:lnTo>
                  <a:close/>
                </a:path>
              </a:pathLst>
            </a:custGeom>
            <a:solidFill>
              <a:srgbClr val="CAE7E4"/>
            </a:solidFill>
          </p:spPr>
          <p:txBody>
            <a:bodyPr/>
            <a:lstStyle/>
            <a:p>
              <a:endParaRPr lang="en-IN"/>
            </a:p>
          </p:txBody>
        </p:sp>
      </p:grpSp>
      <p:sp>
        <p:nvSpPr>
          <p:cNvPr id="5" name="Freeform 5"/>
          <p:cNvSpPr/>
          <p:nvPr/>
        </p:nvSpPr>
        <p:spPr>
          <a:xfrm rot="-8100000">
            <a:off x="15005292" y="7962755"/>
            <a:ext cx="4717900" cy="5118038"/>
          </a:xfrm>
          <a:custGeom>
            <a:avLst/>
            <a:gdLst/>
            <a:ahLst/>
            <a:cxnLst/>
            <a:rect l="l" t="t" r="r" b="b"/>
            <a:pathLst>
              <a:path w="4717900" h="5118038">
                <a:moveTo>
                  <a:pt x="0" y="0"/>
                </a:moveTo>
                <a:lnTo>
                  <a:pt x="4717900" y="0"/>
                </a:lnTo>
                <a:lnTo>
                  <a:pt x="4717900" y="5118038"/>
                </a:lnTo>
                <a:lnTo>
                  <a:pt x="0" y="5118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4572000" y="266700"/>
            <a:ext cx="13411200" cy="1231106"/>
          </a:xfrm>
          <a:prstGeom prst="rect">
            <a:avLst/>
          </a:prstGeom>
        </p:spPr>
        <p:txBody>
          <a:bodyPr wrap="square" lIns="0" tIns="0" rIns="0" bIns="0" rtlCol="0" anchor="t">
            <a:spAutoFit/>
          </a:bodyPr>
          <a:lstStyle/>
          <a:p>
            <a:r>
              <a:rPr lang="en-US" sz="4000" spc="67" dirty="0">
                <a:solidFill>
                  <a:srgbClr val="1C7378"/>
                </a:solidFill>
                <a:latin typeface="Proxima Nova Bold"/>
                <a:sym typeface="Proxima Nova Bold"/>
              </a:rPr>
              <a:t>write a SQL query to count the number available rooms. Return count as "Number of available rooms".</a:t>
            </a:r>
          </a:p>
        </p:txBody>
      </p:sp>
      <p:sp>
        <p:nvSpPr>
          <p:cNvPr id="8" name="Freeform 8"/>
          <p:cNvSpPr/>
          <p:nvPr/>
        </p:nvSpPr>
        <p:spPr>
          <a:xfrm rot="2170947">
            <a:off x="-2909239" y="-2804021"/>
            <a:ext cx="5262639" cy="5119113"/>
          </a:xfrm>
          <a:custGeom>
            <a:avLst/>
            <a:gdLst/>
            <a:ahLst/>
            <a:cxnLst/>
            <a:rect l="l" t="t" r="r" b="b"/>
            <a:pathLst>
              <a:path w="5262639" h="5119113">
                <a:moveTo>
                  <a:pt x="0" y="0"/>
                </a:moveTo>
                <a:lnTo>
                  <a:pt x="5262639" y="0"/>
                </a:lnTo>
                <a:lnTo>
                  <a:pt x="5262639" y="5119113"/>
                </a:lnTo>
                <a:lnTo>
                  <a:pt x="0" y="5119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958B1366-40A2-BA5E-ABBA-A9F4A7F3AA2B}"/>
              </a:ext>
            </a:extLst>
          </p:cNvPr>
          <p:cNvPicPr>
            <a:picLocks noChangeAspect="1"/>
          </p:cNvPicPr>
          <p:nvPr/>
        </p:nvPicPr>
        <p:blipFill>
          <a:blip r:embed="rId8"/>
          <a:stretch>
            <a:fillRect/>
          </a:stretch>
        </p:blipFill>
        <p:spPr>
          <a:xfrm>
            <a:off x="5638800" y="3054766"/>
            <a:ext cx="10790182" cy="4450933"/>
          </a:xfrm>
          <a:prstGeom prst="round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980</TotalTime>
  <Words>1659</Words>
  <Application>Microsoft Office PowerPoint</Application>
  <PresentationFormat>Custom</PresentationFormat>
  <Paragraphs>69</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Proxima Nova</vt:lpstr>
      <vt:lpstr>Century Gothic</vt:lpstr>
      <vt:lpstr>Wingdings</vt:lpstr>
      <vt:lpstr>Proxima Nova Bold</vt:lpstr>
      <vt:lpstr>Wingdings 3</vt:lpstr>
      <vt:lpstr>Arial</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Orange Blue Creative Healthcare Facility Presentation</dc:title>
  <dc:creator>Rakesh</dc:creator>
  <cp:lastModifiedBy>Rakesh Jha</cp:lastModifiedBy>
  <cp:revision>20</cp:revision>
  <dcterms:created xsi:type="dcterms:W3CDTF">2006-08-16T00:00:00Z</dcterms:created>
  <dcterms:modified xsi:type="dcterms:W3CDTF">2024-07-15T05:16:38Z</dcterms:modified>
  <dc:identifier>DAGKwC58NCc</dc:identifier>
</cp:coreProperties>
</file>